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9" r:id="rId4"/>
    <p:sldId id="260" r:id="rId5"/>
    <p:sldId id="259" r:id="rId6"/>
    <p:sldId id="263" r:id="rId7"/>
    <p:sldId id="270" r:id="rId8"/>
    <p:sldId id="271" r:id="rId9"/>
    <p:sldId id="264" r:id="rId10"/>
    <p:sldId id="265" r:id="rId11"/>
    <p:sldId id="272" r:id="rId12"/>
  </p:sldIdLst>
  <p:sldSz cx="12192000" cy="6858000"/>
  <p:notesSz cx="7104063" cy="10234613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/>
      <dgm:spPr/>
      <dgm:t>
        <a:bodyPr rtlCol="0"/>
        <a:lstStyle/>
        <a:p>
          <a:pPr rtl="0"/>
          <a:r>
            <a:rPr lang="es-ES" dirty="0" smtClean="0"/>
            <a:t>Violencia </a:t>
          </a:r>
        </a:p>
        <a:p>
          <a:pPr rtl="0"/>
          <a:r>
            <a:rPr lang="es-ES" dirty="0" smtClean="0"/>
            <a:t>Física</a:t>
          </a:r>
          <a:endParaRPr lang="es-ES" dirty="0"/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/>
      <dgm:spPr/>
      <dgm:t>
        <a:bodyPr rtlCol="0"/>
        <a:lstStyle/>
        <a:p>
          <a:pPr rtl="0"/>
          <a:r>
            <a:rPr lang="es-ES" dirty="0" smtClean="0"/>
            <a:t>Violencia </a:t>
          </a:r>
        </a:p>
        <a:p>
          <a:pPr rtl="0"/>
          <a:r>
            <a:rPr lang="es-ES" dirty="0" smtClean="0"/>
            <a:t>Psicológica</a:t>
          </a:r>
          <a:endParaRPr lang="es-ES" dirty="0"/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/>
      <dgm:spPr/>
      <dgm:t>
        <a:bodyPr rtlCol="0"/>
        <a:lstStyle/>
        <a:p>
          <a:pPr rtl="0"/>
          <a:r>
            <a:rPr lang="es-ES" dirty="0" smtClean="0"/>
            <a:t>Abuso</a:t>
          </a:r>
        </a:p>
        <a:p>
          <a:pPr rtl="0"/>
          <a:r>
            <a:rPr lang="es-ES" dirty="0" smtClean="0"/>
            <a:t>Sexual	</a:t>
          </a:r>
          <a:endParaRPr lang="es-ES" dirty="0"/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/>
      <dgm:spPr/>
      <dgm:t>
        <a:bodyPr rtlCol="0"/>
        <a:lstStyle/>
        <a:p>
          <a:pPr rtl="0"/>
          <a:r>
            <a:rPr lang="es-ES" dirty="0" smtClean="0"/>
            <a:t>Negligencia</a:t>
          </a:r>
        </a:p>
        <a:p>
          <a:pPr rtl="0"/>
          <a:r>
            <a:rPr lang="es-ES" dirty="0" smtClean="0"/>
            <a:t> y Abandono</a:t>
          </a:r>
          <a:endParaRPr lang="es-ES" dirty="0"/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/>
      <dgm:spPr/>
      <dgm:t>
        <a:bodyPr rtlCol="0"/>
        <a:lstStyle/>
        <a:p>
          <a:pPr rtl="0"/>
          <a:endParaRPr lang="es-ES" dirty="0"/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 custLinFactNeighborX="17532"/>
      <dgm:spPr/>
    </dgm:pt>
    <dgm:pt modelId="{18F7A15A-3ED1-4A32-B700-36B8D6BBE441}" type="pres">
      <dgm:prSet presAssocID="{EF034794-D109-40B6-8FA2-8971C3123AB6}" presName="ParentText" presStyleLbl="revTx" presStyleIdx="1" presStyleCnt="5" custLinFactNeighborX="29129" custLinFactNeighborY="30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F2BEFC-1674-4E8D-98FF-DE4432BB887C}" type="pres">
      <dgm:prSet presAssocID="{EF034794-D109-40B6-8FA2-8971C3123AB6}" presName="Triangle" presStyleLbl="alignNode1" presStyleIdx="3" presStyleCnt="9" custLinFactNeighborX="65497" custLinFactNeighborY="18713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 custScaleX="97634" custLinFactNeighborX="30282" custLinFactNeighborY="-15912"/>
      <dgm:spPr/>
    </dgm:pt>
    <dgm:pt modelId="{F0124EB5-2136-46F3-B2F4-41A5196C24A0}" type="pres">
      <dgm:prSet presAssocID="{15E11DBD-E9B5-4BCF-A56C-7AAE26CE30DC}" presName="ParentText" presStyleLbl="revTx" presStyleIdx="2" presStyleCnt="5" custLinFactNeighborX="41487" custLinFactNeighborY="-6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E82CFA-3F05-41CB-A66C-3A904CCE06CE}" type="pres">
      <dgm:prSet presAssocID="{15E11DBD-E9B5-4BCF-A56C-7AAE26CE30DC}" presName="Triangle" presStyleLbl="alignNode1" presStyleIdx="5" presStyleCnt="9" custLinFactX="30993" custLinFactNeighborX="100000" custLinFactNeighborY="-23392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 custScaleX="112757" custLinFactNeighborX="47017" custLinFactNeighborY="-5304"/>
      <dgm:spPr/>
    </dgm:pt>
    <dgm:pt modelId="{AFC6068B-131B-444D-AF53-A5A2A6DC9AE7}" type="pres">
      <dgm:prSet presAssocID="{778AA374-0E17-4AEA-8EB6-0C342D57D8D8}" presName="ParentText" presStyleLbl="revTx" presStyleIdx="3" presStyleCnt="5" custScaleX="110676" custLinFactNeighborX="52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2C0D9F-BF11-4D63-A28B-80FA21343A28}" type="pres">
      <dgm:prSet presAssocID="{778AA374-0E17-4AEA-8EB6-0C342D57D8D8}" presName="Triangle" presStyleLbl="alignNode1" presStyleIdx="7" presStyleCnt="9" custLinFactX="113449" custLinFactNeighborX="200000" custLinFactNeighborY="23392"/>
      <dgm:spPr/>
      <dgm:t>
        <a:bodyPr/>
        <a:lstStyle/>
        <a:p>
          <a:endParaRPr lang="es-ES"/>
        </a:p>
      </dgm:t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 custFlipVert="1" custFlipHor="1" custScaleX="119163" custScaleY="43760" custLinFactY="104988" custLinFactNeighborX="1473" custLinFactNeighborY="200000"/>
      <dgm:spPr/>
      <dgm:t>
        <a:bodyPr/>
        <a:lstStyle/>
        <a:p>
          <a:endParaRPr lang="es-ES"/>
        </a:p>
      </dgm:t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35955" y="1892718"/>
          <a:ext cx="1009526" cy="167982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67440" y="2394625"/>
          <a:ext cx="1516559" cy="132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rtlCol="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Violencia 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Física</a:t>
          </a:r>
          <a:endParaRPr lang="es-ES" sz="2100" kern="1200" dirty="0"/>
        </a:p>
      </dsp:txBody>
      <dsp:txXfrm>
        <a:off x="167440" y="2394625"/>
        <a:ext cx="1516559" cy="1329353"/>
      </dsp:txXfrm>
    </dsp:sp>
    <dsp:sp modelId="{B746139E-4627-4CCC-9299-5653D77ED24D}">
      <dsp:nvSpPr>
        <dsp:cNvPr id="0" name=""/>
        <dsp:cNvSpPr/>
      </dsp:nvSpPr>
      <dsp:spPr>
        <a:xfrm>
          <a:off x="1397856" y="1769047"/>
          <a:ext cx="286143" cy="28614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487028" y="1433309"/>
          <a:ext cx="1009526" cy="167982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465764" y="1975376"/>
          <a:ext cx="1516559" cy="132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rtlCol="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Violencia 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Psicológica</a:t>
          </a:r>
          <a:endParaRPr lang="es-ES" sz="2100" kern="1200" dirty="0"/>
        </a:p>
      </dsp:txBody>
      <dsp:txXfrm>
        <a:off x="2465764" y="1975376"/>
        <a:ext cx="1516559" cy="1329353"/>
      </dsp:txXfrm>
    </dsp:sp>
    <dsp:sp modelId="{F6F2BEFC-1674-4E8D-98FF-DE4432BB887C}">
      <dsp:nvSpPr>
        <dsp:cNvPr id="0" name=""/>
        <dsp:cNvSpPr/>
      </dsp:nvSpPr>
      <dsp:spPr>
        <a:xfrm>
          <a:off x="3441837" y="1363184"/>
          <a:ext cx="286143" cy="28614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537899" y="833137"/>
          <a:ext cx="1009526" cy="164008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489873" y="1395488"/>
          <a:ext cx="1516559" cy="132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rtlCol="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Abuso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Sexual	</a:t>
          </a:r>
          <a:endParaRPr lang="es-ES" sz="2100" kern="1200" dirty="0"/>
        </a:p>
      </dsp:txBody>
      <dsp:txXfrm>
        <a:off x="4489873" y="1395488"/>
        <a:ext cx="1516559" cy="1329353"/>
      </dsp:txXfrm>
    </dsp:sp>
    <dsp:sp modelId="{D5E82CFA-3F05-41CB-A66C-3A904CCE06CE}">
      <dsp:nvSpPr>
        <dsp:cNvPr id="0" name=""/>
        <dsp:cNvSpPr/>
      </dsp:nvSpPr>
      <dsp:spPr>
        <a:xfrm>
          <a:off x="5465942" y="783294"/>
          <a:ext cx="286143" cy="28614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802605" y="353798"/>
          <a:ext cx="1009526" cy="189412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6566531" y="1016398"/>
          <a:ext cx="1678467" cy="132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rtlCol="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Negligencia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 y Abandono</a:t>
          </a:r>
          <a:endParaRPr lang="es-ES" sz="2100" kern="1200" dirty="0"/>
        </a:p>
      </dsp:txBody>
      <dsp:txXfrm>
        <a:off x="6566531" y="1016398"/>
        <a:ext cx="1678467" cy="1329353"/>
      </dsp:txXfrm>
    </dsp:sp>
    <dsp:sp modelId="{F62C0D9F-BF11-4D63-A28B-80FA21343A28}">
      <dsp:nvSpPr>
        <dsp:cNvPr id="0" name=""/>
        <dsp:cNvSpPr/>
      </dsp:nvSpPr>
      <dsp:spPr>
        <a:xfrm>
          <a:off x="7971614" y="457755"/>
          <a:ext cx="286143" cy="286143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 flipH="1" flipV="1">
          <a:off x="8231792" y="2973065"/>
          <a:ext cx="441768" cy="200173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754655" y="556989"/>
          <a:ext cx="1516559" cy="132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rtlCol="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 dirty="0"/>
        </a:p>
      </dsp:txBody>
      <dsp:txXfrm>
        <a:off x="7754655" y="556989"/>
        <a:ext cx="1516559" cy="132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rtl="0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rtl="0">
              <a:defRPr sz="1300"/>
            </a:lvl1pPr>
          </a:lstStyle>
          <a:p>
            <a:pPr algn="r" rtl="0"/>
            <a:fld id="{874B7448-7A1A-4152-8C43-2B8EA0ACE980}" type="datetime1">
              <a:rPr lang="es-ES" smtClean="0"/>
              <a:t>31/10/2023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rtl="0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rtl="0">
              <a:defRPr sz="13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rtl="0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rtl="0">
              <a:defRPr sz="1300"/>
            </a:lvl1pPr>
          </a:lstStyle>
          <a:p>
            <a:fld id="{1A84DBA3-0E8D-4848-B1FC-9E9CB5A609E4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rtl="0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rtl="0">
              <a:defRPr sz="13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76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42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34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594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95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9764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234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9052A6-8551-477B-8111-1FB3EA9618C2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BECAFB-4914-413C-8EDD-C4819D72CDD6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74BC01-8283-4412-A750-9470ADB35F66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DBBCA44-E97A-4819-ABB4-139F749845ED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F8CC6E-A133-489E-9766-03A4B67A1467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E08610-5182-441B-90C7-6A4A9A84C431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1E41A-78BD-485B-9134-D3B10F21247A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0D475-64E7-4F7A-9EEE-3B47B54E1071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F2E6CD-E62C-485A-AEE5-F467C10A2B50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7B18C25-07DC-4FD2-9915-FADBCF041A6E}" type="datetime1">
              <a:rPr lang="es-ES" noProof="0" smtClean="0"/>
              <a:pPr/>
              <a:t>31/10/2023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1288472"/>
            <a:ext cx="7091361" cy="1810233"/>
          </a:xfrm>
        </p:spPr>
        <p:txBody>
          <a:bodyPr rtlCol="0"/>
          <a:lstStyle/>
          <a:p>
            <a:pPr rtl="0"/>
            <a:r>
              <a:rPr lang="es-ES" b="1" dirty="0" smtClean="0"/>
              <a:t>Abuso y Maltrato Infantil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0959" y="5838149"/>
            <a:ext cx="7091361" cy="838200"/>
          </a:xfrm>
        </p:spPr>
        <p:txBody>
          <a:bodyPr rtlCol="0"/>
          <a:lstStyle/>
          <a:p>
            <a:pPr algn="r" rtl="0"/>
            <a:r>
              <a:rPr lang="es-ES" b="1" dirty="0" smtClean="0"/>
              <a:t>Dpto. de Orientación </a:t>
            </a:r>
          </a:p>
          <a:p>
            <a:pPr algn="r" rtl="0"/>
            <a:r>
              <a:rPr lang="es-ES" b="1" dirty="0" smtClean="0"/>
              <a:t>Octubre 2023</a:t>
            </a:r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582" y="380089"/>
            <a:ext cx="1365622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213" y="678872"/>
            <a:ext cx="6935787" cy="8263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algn="ctr" rtl="0"/>
            <a:r>
              <a:rPr lang="es-ES" i="1" dirty="0" smtClean="0"/>
              <a:t>DONDE PEDIR AYUDA</a:t>
            </a:r>
            <a:endParaRPr lang="es-ES" i="1" dirty="0"/>
          </a:p>
        </p:txBody>
      </p:sp>
      <p:sp>
        <p:nvSpPr>
          <p:cNvPr id="3" name="Rectángulo 2"/>
          <p:cNvSpPr/>
          <p:nvPr/>
        </p:nvSpPr>
        <p:spPr>
          <a:xfrm>
            <a:off x="1198418" y="3383109"/>
            <a:ext cx="9434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chemeClr val="tx2">
                    <a:lumMod val="85000"/>
                    <a:lumOff val="15000"/>
                  </a:schemeClr>
                </a:solidFill>
                <a:latin typeface="Google Sans"/>
              </a:rPr>
              <a:t>800-220-040: Programa de Violencia Intrafamiliar y de Maltrato Infantil, de la Corporación de Asistencia Judicial: Reciben denuncias y consultas sobre maltrato infantil y violencia intrafamiliar. Se entrega información, derivando el caso a la institución que corresponde, y aconsejando a quienes llaman muy afectados.</a:t>
            </a:r>
            <a:endParaRPr lang="en-US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98418" y="1914481"/>
            <a:ext cx="92894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43434"/>
                </a:solidFill>
              </a:rPr>
              <a:t>Si </a:t>
            </a:r>
            <a:r>
              <a:rPr lang="en-US" altLang="en-US" dirty="0">
                <a:solidFill>
                  <a:srgbClr val="343434"/>
                </a:solidFill>
              </a:rPr>
              <a:t>usted cree que un </a:t>
            </a:r>
            <a:r>
              <a:rPr lang="en-US" altLang="en-US" dirty="0" smtClean="0">
                <a:solidFill>
                  <a:srgbClr val="343434"/>
                </a:solidFill>
              </a:rPr>
              <a:t>niño, niña o adolescente está </a:t>
            </a:r>
            <a:r>
              <a:rPr lang="en-US" altLang="en-US" dirty="0">
                <a:solidFill>
                  <a:srgbClr val="343434"/>
                </a:solidFill>
              </a:rPr>
              <a:t>siendo víctima de malos tratos, abuso, </a:t>
            </a:r>
            <a:r>
              <a:rPr lang="en-US" altLang="en-US" dirty="0" smtClean="0">
                <a:solidFill>
                  <a:srgbClr val="343434"/>
                </a:solidFill>
              </a:rPr>
              <a:t>negligencia  </a:t>
            </a:r>
            <a:r>
              <a:rPr lang="en-US" altLang="en-US" dirty="0">
                <a:solidFill>
                  <a:srgbClr val="343434"/>
                </a:solidFill>
              </a:rPr>
              <a:t>o abandono, debe realizar una denuncia para protegerle de su agresor(a) y permitirle recibir tratamiento y apoyo necesario para la reparación del daño.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6798" y="679985"/>
            <a:ext cx="10640291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9900"/>
                </a:solidFill>
              </a:rPr>
              <a:t>¿QUIÉN DEBE DENUNCIAR?</a:t>
            </a:r>
            <a:endParaRPr lang="en-US" altLang="en-US" sz="28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43434"/>
                </a:solidFill>
              </a:rPr>
              <a:t>La madre, el padre, los abuelos o cuidadoras(</a:t>
            </a:r>
            <a:r>
              <a:rPr lang="en-US" altLang="en-US" dirty="0" err="1">
                <a:solidFill>
                  <a:srgbClr val="343434"/>
                </a:solidFill>
              </a:rPr>
              <a:t>es</a:t>
            </a:r>
            <a:r>
              <a:rPr lang="en-US" altLang="en-US" dirty="0">
                <a:solidFill>
                  <a:srgbClr val="343434"/>
                </a:solidFill>
              </a:rPr>
              <a:t>) del niño o niña. Si no hay un adulto responsable que realice la denuncia dentro de la familia, entonces la debe realizar el profesional que toma conocimiento del caso, en salud, en educación, o bien, el encargado de realizar la denuncia en estas instituciones.</a:t>
            </a:r>
            <a:endParaRPr lang="en-US" altLang="en-US" sz="2400" dirty="0"/>
          </a:p>
        </p:txBody>
      </p:sp>
      <p:sp>
        <p:nvSpPr>
          <p:cNvPr id="3" name="Rectángulo 2"/>
          <p:cNvSpPr/>
          <p:nvPr/>
        </p:nvSpPr>
        <p:spPr>
          <a:xfrm>
            <a:off x="1066799" y="2413338"/>
            <a:ext cx="1064029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9900"/>
                </a:solidFill>
              </a:rPr>
              <a:t>DÓNDE SE DEBE DENUNCIAR?</a:t>
            </a:r>
            <a:endParaRPr lang="en-US" alt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solidFill>
                  <a:srgbClr val="343434"/>
                </a:solidFill>
              </a:rPr>
              <a:t>En Carabineros de Chile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n-US" altLang="en-US" dirty="0">
                <a:solidFill>
                  <a:srgbClr val="343434"/>
                </a:solidFill>
              </a:rPr>
              <a:t>En Policía de Investigaciones.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en-US" altLang="en-US" dirty="0">
                <a:solidFill>
                  <a:srgbClr val="343434"/>
                </a:solidFill>
              </a:rPr>
              <a:t>En Fiscalías o Tribunales de Garantía, donde se realizará la coordinación con la red de atención que derive el caso a una unidad especializada en el tema de atención a víctimas</a:t>
            </a:r>
            <a:r>
              <a:rPr lang="en-US" altLang="en-US" dirty="0" smtClean="0">
                <a:solidFill>
                  <a:srgbClr val="343434"/>
                </a:solidFill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altLang="en-US" dirty="0">
              <a:solidFill>
                <a:srgbClr val="343434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en-US" altLang="en-US" b="1" dirty="0">
                <a:solidFill>
                  <a:srgbClr val="99CC00"/>
                </a:solidFill>
              </a:rPr>
              <a:t>FONOFAMILIA</a:t>
            </a:r>
            <a:r>
              <a:rPr lang="en-US" altLang="en-US" dirty="0">
                <a:solidFill>
                  <a:srgbClr val="99CC00"/>
                </a:solidFill>
              </a:rPr>
              <a:t> </a:t>
            </a:r>
            <a:r>
              <a:rPr lang="en-US" altLang="en-US" dirty="0">
                <a:solidFill>
                  <a:srgbClr val="343434"/>
                </a:solidFill>
              </a:rPr>
              <a:t>de Carabineros de Chile </a:t>
            </a:r>
            <a:r>
              <a:rPr lang="en-US" altLang="en-US" b="1" dirty="0" smtClean="0">
                <a:solidFill>
                  <a:srgbClr val="343434"/>
                </a:solidFill>
              </a:rPr>
              <a:t>149</a:t>
            </a:r>
            <a:endParaRPr lang="en-US" altLang="en-US" dirty="0" smtClean="0">
              <a:solidFill>
                <a:srgbClr val="343434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altLang="en-US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362" y="401782"/>
            <a:ext cx="9005165" cy="74321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r>
              <a:rPr lang="es-ES" sz="3200" b="1" i="1" dirty="0" smtClean="0"/>
              <a:t>¿QUÉ ES EL MALTRATO INFANTIL?</a:t>
            </a:r>
            <a:endParaRPr lang="es-ES" sz="3200" b="1" i="1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50468" y="1586346"/>
            <a:ext cx="9372600" cy="3650672"/>
          </a:xfrm>
        </p:spPr>
        <p:txBody>
          <a:bodyPr rtlCol="0"/>
          <a:lstStyle/>
          <a:p>
            <a:pPr algn="just"/>
            <a:r>
              <a:rPr lang="es-ES" dirty="0" smtClean="0"/>
              <a:t>Es </a:t>
            </a:r>
            <a:r>
              <a:rPr lang="es-ES" dirty="0"/>
              <a:t>toda conducta de los adultos que afecta física, psicológica y/o sexualmente a niños, niñas y adolescentes de hasta 18 años, produciendo un daño que podría alterar o amenazar el desarrollo físico y </a:t>
            </a:r>
            <a:r>
              <a:rPr lang="es-ES" dirty="0" smtClean="0"/>
              <a:t>psicológico.</a:t>
            </a:r>
          </a:p>
          <a:p>
            <a:pPr algn="just"/>
            <a:r>
              <a:rPr lang="es-ES" dirty="0"/>
              <a:t>Estas conductas agresivas por parte de los adultos se pueden dar en forma </a:t>
            </a:r>
            <a:r>
              <a:rPr lang="es-ES" dirty="0" smtClean="0"/>
              <a:t>ocasional </a:t>
            </a:r>
            <a:r>
              <a:rPr lang="es-ES" dirty="0"/>
              <a:t>o </a:t>
            </a:r>
            <a:r>
              <a:rPr lang="es-ES" dirty="0" smtClean="0"/>
              <a:t>habitualmente.</a:t>
            </a:r>
          </a:p>
          <a:p>
            <a:pPr algn="just"/>
            <a:r>
              <a:rPr lang="es-ES" dirty="0"/>
              <a:t>Constituye maltrato todo acto físico, sexual, emocional, económico o psicológico que influya sobre otra persona, así como toda amenaza de cometer tales actos, lo cual incluye cualquier comportamiento que asuste, intimide, aterrorice, manipule, dañe, humille, culpe, lesione o hiera a </a:t>
            </a:r>
            <a:r>
              <a:rPr lang="es-ES" dirty="0" smtClean="0"/>
              <a:t>algún menor.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845" y="339634"/>
            <a:ext cx="8477794" cy="79982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algn="ctr" rtl="0"/>
            <a:r>
              <a:rPr lang="es-ES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CIFRAS EN CHILE</a:t>
            </a:r>
            <a:endParaRPr lang="es-ES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418012" y="1338943"/>
            <a:ext cx="10998926" cy="4114800"/>
          </a:xfrm>
        </p:spPr>
        <p:txBody>
          <a:bodyPr rtlCol="0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dirty="0"/>
              <a:t>19,5% de los niños y niñas es víctima de violencia psicológica.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25,6</a:t>
            </a:r>
            <a:r>
              <a:rPr lang="es-ES" dirty="0"/>
              <a:t>% de los niños y niñas es víctima de violencia física leve.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25,9</a:t>
            </a:r>
            <a:r>
              <a:rPr lang="es-ES" dirty="0"/>
              <a:t>% de los niños y niñas es víctima de violencia física grave.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20,7</a:t>
            </a:r>
            <a:r>
              <a:rPr lang="es-ES" dirty="0"/>
              <a:t>% de los niños y niñas que sufre violencia tiene </a:t>
            </a:r>
            <a:r>
              <a:rPr lang="es-ES" dirty="0" smtClean="0"/>
              <a:t>una regular o mala </a:t>
            </a:r>
            <a:r>
              <a:rPr lang="es-ES" dirty="0"/>
              <a:t>relación con su madre.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23</a:t>
            </a:r>
            <a:r>
              <a:rPr lang="es-ES" dirty="0"/>
              <a:t>% de los niños y niñas que viven violencia tienen </a:t>
            </a:r>
            <a:r>
              <a:rPr lang="es-ES" dirty="0" smtClean="0"/>
              <a:t>una regular o mala </a:t>
            </a:r>
            <a:r>
              <a:rPr lang="es-ES" dirty="0"/>
              <a:t>relación con su padre.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49,4</a:t>
            </a:r>
            <a:r>
              <a:rPr lang="es-ES" dirty="0"/>
              <a:t>% de los niños y niñas que vive algún tipo violencia física </a:t>
            </a:r>
            <a:r>
              <a:rPr lang="es-ES" dirty="0" smtClean="0"/>
              <a:t>ha repetido </a:t>
            </a:r>
            <a:r>
              <a:rPr lang="es-ES" dirty="0"/>
              <a:t>algún </a:t>
            </a:r>
            <a:r>
              <a:rPr lang="es-ES" dirty="0" smtClean="0"/>
              <a:t>curso.</a:t>
            </a:r>
          </a:p>
          <a:p>
            <a:r>
              <a:rPr lang="es-ES" dirty="0"/>
              <a:t>21% de los niños y niñas que es víctima de violencia física grave consume medicamentos para mejorar su rendimiento o comportamiento.</a:t>
            </a:r>
          </a:p>
          <a:p>
            <a:r>
              <a:rPr lang="es-ES" dirty="0"/>
              <a:t>42,1% de los niños y niñas que son víctimas de violencia tienen una relación regular o mala con sus compañeros.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0527" y="698863"/>
            <a:ext cx="8112033" cy="1678577"/>
          </a:xfrm>
        </p:spPr>
        <p:txBody>
          <a:bodyPr rtlCol="0">
            <a:noAutofit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53,4% de los niños y niñas que ha sufrido violencia física </a:t>
            </a:r>
            <a:r>
              <a:rPr lang="es-ES" sz="2400" dirty="0" smtClean="0"/>
              <a:t>grave cree </a:t>
            </a:r>
            <a:r>
              <a:rPr lang="es-ES" sz="2400" dirty="0"/>
              <a:t>que el castigo físico sirve en algunas </a:t>
            </a:r>
            <a:r>
              <a:rPr lang="es-ES" sz="2400" dirty="0" smtClean="0"/>
              <a:t>situaciones </a:t>
            </a:r>
            <a:r>
              <a:rPr lang="es-ES" sz="2400" dirty="0"/>
              <a:t>para </a:t>
            </a:r>
            <a:r>
              <a:rPr lang="es-ES" sz="2400" dirty="0" smtClean="0"/>
              <a:t>la formación </a:t>
            </a:r>
            <a:r>
              <a:rPr lang="es-ES" sz="2400" dirty="0"/>
              <a:t>de </a:t>
            </a:r>
            <a:r>
              <a:rPr lang="es-ES" sz="2400" dirty="0" smtClean="0"/>
              <a:t>los hijos.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5046616" y="31848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25,2%, </a:t>
            </a:r>
            <a:r>
              <a:rPr lang="es-ES" sz="2400" dirty="0" smtClean="0"/>
              <a:t> de los </a:t>
            </a:r>
            <a:r>
              <a:rPr lang="es-ES" sz="2400" dirty="0"/>
              <a:t>adultos responsables de los niños y niñas piensan </a:t>
            </a:r>
            <a:r>
              <a:rPr lang="es-ES" sz="2400" dirty="0" smtClean="0"/>
              <a:t>que, al </a:t>
            </a:r>
            <a:r>
              <a:rPr lang="es-ES" sz="2400" dirty="0"/>
              <a:t>ejercer violencia, como es el castigo físico sirve en algunas situaciones para la formación de sus hijos (UNICEF, 2018)</a:t>
            </a:r>
            <a:br>
              <a:rPr lang="es-ES" sz="2400" dirty="0"/>
            </a:b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3849" y="387926"/>
            <a:ext cx="6437023" cy="81248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rtl="0"/>
            <a:r>
              <a:rPr lang="es-ES" sz="3200" i="1" dirty="0" smtClean="0"/>
              <a:t>TIPOS DE MALTRATO INFANTIL</a:t>
            </a:r>
            <a:endParaRPr lang="es-ES" sz="3200" i="1" dirty="0"/>
          </a:p>
        </p:txBody>
      </p:sp>
      <p:graphicFrame>
        <p:nvGraphicFramePr>
          <p:cNvPr id="15" name="Marcador de posición de contenido 14" descr="Diagrama de procesos de nivel superior en el que se muestran 5 pasos en orden ascendent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923142"/>
              </p:ext>
            </p:extLst>
          </p:nvPr>
        </p:nvGraphicFramePr>
        <p:xfrm>
          <a:off x="1418504" y="1378527"/>
          <a:ext cx="942960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8293" y="731519"/>
            <a:ext cx="7079478" cy="669193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rtl="0"/>
            <a:r>
              <a:rPr lang="es-ES" sz="3600" i="1" dirty="0" smtClean="0"/>
              <a:t>TIPOS DE MALTRATO</a:t>
            </a:r>
            <a:endParaRPr lang="es-ES" sz="3600" i="1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19493" y="2828108"/>
            <a:ext cx="4572000" cy="1848394"/>
          </a:xfrm>
        </p:spPr>
        <p:txBody>
          <a:bodyPr rtlCol="0"/>
          <a:lstStyle/>
          <a:p>
            <a:pPr algn="ctr"/>
            <a:r>
              <a:rPr lang="es-ES" b="1" dirty="0"/>
              <a:t>Maltrato físico: </a:t>
            </a:r>
            <a:r>
              <a:rPr lang="es-ES" dirty="0"/>
              <a:t>toda agresión que puede o no tener como resultado una lesión física, producto de un castigo único o repetido, con magnitudes y características variables.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algn="ctr"/>
            <a:r>
              <a:rPr lang="es-ES" b="1" dirty="0"/>
              <a:t>Maltrato emocional: </a:t>
            </a:r>
            <a:r>
              <a:rPr lang="es-ES" dirty="0"/>
              <a:t>el hostigamiento verbal habitual por medio de insultos, críticas, descréditos, ridiculizaciones, así como la indiferencia y el rechazo explícito o implícito hacia el niño, niña o adolescente. También se incluye </a:t>
            </a:r>
            <a:r>
              <a:rPr lang="es-ES" dirty="0" smtClean="0"/>
              <a:t> </a:t>
            </a:r>
            <a:r>
              <a:rPr lang="es-ES" dirty="0"/>
              <a:t>el aislamiento, aterrorizar a los niños o niñas, ignorarlos y corromperlos.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8293" y="731519"/>
            <a:ext cx="7079478" cy="669193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rtl="0"/>
            <a:r>
              <a:rPr lang="es-ES" sz="3600" i="1" dirty="0" smtClean="0"/>
              <a:t>TIPOS DE MALTRATO</a:t>
            </a:r>
            <a:endParaRPr lang="es-ES" sz="3600" i="1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19493" y="1998617"/>
            <a:ext cx="9535296" cy="3827417"/>
          </a:xfrm>
        </p:spPr>
        <p:txBody>
          <a:bodyPr rtlCol="0">
            <a:normAutofit/>
          </a:bodyPr>
          <a:lstStyle/>
          <a:p>
            <a:pPr algn="ctr"/>
            <a:r>
              <a:rPr lang="es-ES" b="1" dirty="0"/>
              <a:t>Abuso sexual: </a:t>
            </a:r>
            <a:r>
              <a:rPr lang="es-ES" dirty="0"/>
              <a:t>es toda forma de actividad sexual entre un adulto y un niño, niña o adolescente. Incluye la explotación </a:t>
            </a:r>
            <a:r>
              <a:rPr lang="es-ES" dirty="0" smtClean="0"/>
              <a:t>sexual.</a:t>
            </a:r>
          </a:p>
          <a:p>
            <a:pPr algn="ctr"/>
            <a:r>
              <a:rPr lang="es-ES" dirty="0" smtClean="0"/>
              <a:t>Abarca </a:t>
            </a:r>
            <a:r>
              <a:rPr lang="es-ES" dirty="0"/>
              <a:t>desde la exhibición de los </a:t>
            </a:r>
            <a:r>
              <a:rPr lang="es-ES" dirty="0" smtClean="0"/>
              <a:t>genitales, </a:t>
            </a:r>
            <a:r>
              <a:rPr lang="es-ES" dirty="0"/>
              <a:t>hasta la </a:t>
            </a:r>
            <a:r>
              <a:rPr lang="es-ES" dirty="0" smtClean="0"/>
              <a:t>violación. </a:t>
            </a:r>
          </a:p>
          <a:p>
            <a:pPr algn="ctr"/>
            <a:r>
              <a:rPr lang="es-ES" dirty="0" smtClean="0"/>
              <a:t>La </a:t>
            </a:r>
            <a:r>
              <a:rPr lang="es-ES" dirty="0"/>
              <a:t>Convención sobre los Derechos del Niño, ratificada por Chile en 1990, en su artículo 19 establece que “los Estados Partes adoptarán todas las medidas legislativas, administrativas, sociales y educativas apropiadas para proteger al niño contra toda forma de perjuicio o abuso físico o mental, descuido o trato negligente, malos tratos o explotación, incluido el abuso sexual, mientras el niño se encuentre bajo la custodia de los padres, un representante legal o de cualquier otra persona que lo tenga a su cargo”.</a:t>
            </a:r>
          </a:p>
        </p:txBody>
      </p:sp>
    </p:spTree>
    <p:extLst>
      <p:ext uri="{BB962C8B-B14F-4D97-AF65-F5344CB8AC3E}">
        <p14:creationId xmlns:p14="http://schemas.microsoft.com/office/powerpoint/2010/main" val="22142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8293" y="731519"/>
            <a:ext cx="7079478" cy="669193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rtl="0"/>
            <a:r>
              <a:rPr lang="es-ES" sz="3600" i="1" dirty="0" smtClean="0"/>
              <a:t>TIPOS DE MALTRATO</a:t>
            </a:r>
            <a:endParaRPr lang="es-ES" sz="3600" i="1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848293" y="2218508"/>
            <a:ext cx="6697489" cy="3073928"/>
          </a:xfrm>
        </p:spPr>
        <p:txBody>
          <a:bodyPr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s-ES" sz="1800" b="1" dirty="0"/>
              <a:t>N</a:t>
            </a:r>
            <a:r>
              <a:rPr lang="es-ES" sz="1800" b="1" dirty="0" smtClean="0"/>
              <a:t>egligencia y abandono</a:t>
            </a:r>
            <a:r>
              <a:rPr lang="es-ES" sz="1800" dirty="0" smtClean="0"/>
              <a:t>: </a:t>
            </a:r>
            <a:r>
              <a:rPr lang="es-ES" sz="1800" dirty="0"/>
              <a:t>se refiere a la falta de protección y cuidado mínimo por parte de quienes tienen el deber de hacerlo y las condiciones para ello. Existe negligencia cuando los responsables de cubrir las necesidades básicas de los niños no lo hacen.</a:t>
            </a:r>
          </a:p>
        </p:txBody>
      </p:sp>
    </p:spTree>
    <p:extLst>
      <p:ext uri="{BB962C8B-B14F-4D97-AF65-F5344CB8AC3E}">
        <p14:creationId xmlns:p14="http://schemas.microsoft.com/office/powerpoint/2010/main" val="30849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136" y="152796"/>
            <a:ext cx="9372600" cy="1200416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algn="ctr" rtl="0"/>
            <a:r>
              <a:rPr lang="es-ES" i="1" dirty="0" smtClean="0"/>
              <a:t>Conductas  a observar en niños, niñas y adolescentes con algún tipo de maltrato.</a:t>
            </a:r>
            <a:endParaRPr lang="es-ES" i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953491" y="3172691"/>
            <a:ext cx="97397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Cambios de conducta, como agresividad, ira, hostilidad o hiperactividad, o cambios en el desempeño </a:t>
            </a:r>
            <a:r>
              <a:rPr lang="es-ES" dirty="0" smtClean="0"/>
              <a:t>escolar.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Ser </a:t>
            </a:r>
            <a:r>
              <a:rPr lang="es-ES" dirty="0"/>
              <a:t>tímido(a) y retraído(a).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Mostrar </a:t>
            </a:r>
            <a:r>
              <a:rPr lang="es-ES" dirty="0"/>
              <a:t>conductas muy adaptativas y complacientes.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Deseo </a:t>
            </a:r>
            <a:r>
              <a:rPr lang="es-ES" dirty="0"/>
              <a:t>de llamar la atención</a:t>
            </a:r>
            <a:r>
              <a:rPr lang="es-E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Tener pesadillas, miedo de la oscuridad, miedo a dormir solo(a), miedo de ir a acostarse</a:t>
            </a:r>
            <a:r>
              <a:rPr lang="es-E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Distanciamiento de </a:t>
            </a:r>
            <a:r>
              <a:rPr lang="es-ES" dirty="0"/>
              <a:t>las amistades o las actividades </a:t>
            </a:r>
            <a:r>
              <a:rPr lang="es-ES" dirty="0" smtClean="0"/>
              <a:t>habituales.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Depresión</a:t>
            </a:r>
            <a:r>
              <a:rPr lang="es-ES" dirty="0"/>
              <a:t>, </a:t>
            </a:r>
            <a:r>
              <a:rPr lang="es-ES" dirty="0" smtClean="0"/>
              <a:t>ansiedad o </a:t>
            </a:r>
            <a:r>
              <a:rPr lang="es-ES" dirty="0"/>
              <a:t>pérdida repentina de la confianza en sí </a:t>
            </a:r>
            <a:r>
              <a:rPr lang="es-ES" dirty="0" smtClean="0"/>
              <a:t>mismo.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Falta aparente de </a:t>
            </a:r>
            <a:r>
              <a:rPr lang="es-ES" dirty="0" smtClean="0"/>
              <a:t>supervisión.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Comportamiento rebelde o </a:t>
            </a:r>
            <a:r>
              <a:rPr lang="es-ES" dirty="0" smtClean="0"/>
              <a:t>desafiante.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Autolesiones o intentos de </a:t>
            </a:r>
            <a:r>
              <a:rPr lang="es-ES" dirty="0" smtClean="0"/>
              <a:t>suicidio.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484909" y="1759527"/>
            <a:ext cx="107788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Un </a:t>
            </a:r>
            <a:r>
              <a:rPr lang="es-ES" dirty="0" smtClean="0"/>
              <a:t>niño, niña o adolescente,  </a:t>
            </a:r>
            <a:r>
              <a:rPr lang="es-ES" dirty="0"/>
              <a:t>que es víctima de maltrato puede tener sentimientos de culpa, vergüenza o confusión. Puede tener miedo de decirles a otros acerca del maltrato, especialmente si el perpetrador es uno de los padres, un familiar cercano o un amigo de la familia. Por ese motivo es tan importante prestar atención a las señales de alerta, entre ellas: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la presentación para el ámbito educativo de niños jugando (ilustración de dibujos animados, pantalla panorámica)</Template>
  <TotalTime>4092</TotalTime>
  <Words>945</Words>
  <Application>Microsoft Office PowerPoint</Application>
  <PresentationFormat>Panorámica</PresentationFormat>
  <Paragraphs>69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Euphemia</vt:lpstr>
      <vt:lpstr>Google Sans</vt:lpstr>
      <vt:lpstr>Wingdings</vt:lpstr>
      <vt:lpstr>Niños jugando 16x9</vt:lpstr>
      <vt:lpstr>Abuso y Maltrato Infantil</vt:lpstr>
      <vt:lpstr>¿QUÉ ES EL MALTRATO INFANTIL?</vt:lpstr>
      <vt:lpstr>CIFRAS EN CHILE</vt:lpstr>
      <vt:lpstr>   53,4% de los niños y niñas que ha sufrido violencia física grave cree que el castigo físico sirve en algunas situaciones para la formación de los hijos. </vt:lpstr>
      <vt:lpstr>TIPOS DE MALTRATO INFANTIL</vt:lpstr>
      <vt:lpstr>TIPOS DE MALTRATO</vt:lpstr>
      <vt:lpstr>TIPOS DE MALTRATO</vt:lpstr>
      <vt:lpstr>TIPOS DE MALTRATO</vt:lpstr>
      <vt:lpstr>Conductas  a observar en niños, niñas y adolescentes con algún tipo de maltrato.</vt:lpstr>
      <vt:lpstr>DONDE PEDIR AYUDA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Abuso y Maltrato infantil</dc:title>
  <dc:creator>Marcela Diaz Herrera</dc:creator>
  <cp:lastModifiedBy>Ximena Tolosa Jerez</cp:lastModifiedBy>
  <cp:revision>32</cp:revision>
  <dcterms:created xsi:type="dcterms:W3CDTF">2023-10-17T23:35:36Z</dcterms:created>
  <dcterms:modified xsi:type="dcterms:W3CDTF">2023-10-31T18:06:32Z</dcterms:modified>
</cp:coreProperties>
</file>