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3" r:id="rId6"/>
    <p:sldId id="294" r:id="rId7"/>
    <p:sldId id="265" r:id="rId8"/>
    <p:sldId id="264" r:id="rId9"/>
    <p:sldId id="295" r:id="rId10"/>
    <p:sldId id="266" r:id="rId11"/>
    <p:sldId id="279" r:id="rId12"/>
  </p:sldIdLst>
  <p:sldSz cx="9144000" cy="5143500" type="screen16x9"/>
  <p:notesSz cx="7010400" cy="11125200"/>
  <p:embeddedFontLst>
    <p:embeddedFont>
      <p:font typeface="Playfair Display" panose="00000500000000000000" pitchFamily="2" charset="0"/>
      <p:regular r:id="rId14"/>
      <p:bold r:id="rId15"/>
      <p:italic r:id="rId16"/>
      <p:boldItalic r:id="rId17"/>
    </p:embeddedFont>
    <p:embeddedFont>
      <p:font typeface="Tino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2AD600-316F-42C9-B10B-D0D7E080B777}">
  <a:tblStyle styleId="{442AD600-316F-42C9-B10B-D0D7E080B7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B77261-D647-4BA6-AEA1-5EA3D7FFBAF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3612" tIns="103612" rIns="103612" bIns="103612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0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103612" tIns="103612" rIns="103612" bIns="10361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06f1c2d_30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103612" tIns="103612" rIns="103612" bIns="1036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29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103612" tIns="103612" rIns="103612" bIns="1036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103612" tIns="103612" rIns="103612" bIns="1036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17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103612" tIns="103612" rIns="103612" bIns="1036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57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103612" tIns="103612" rIns="103612" bIns="1036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103612" tIns="103612" rIns="103612" bIns="1036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65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103612" tIns="103612" rIns="103612" bIns="1036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03200" y="835025"/>
            <a:ext cx="7416800" cy="4171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ed75ccf_0134:notes"/>
          <p:cNvSpPr txBox="1">
            <a:spLocks noGrp="1"/>
          </p:cNvSpPr>
          <p:nvPr>
            <p:ph type="body" idx="1"/>
          </p:nvPr>
        </p:nvSpPr>
        <p:spPr>
          <a:xfrm>
            <a:off x="701040" y="5284470"/>
            <a:ext cx="5608320" cy="5006340"/>
          </a:xfrm>
          <a:prstGeom prst="rect">
            <a:avLst/>
          </a:prstGeom>
        </p:spPr>
        <p:txBody>
          <a:bodyPr spcFirstLastPara="1" wrap="square" lIns="103612" tIns="103612" rIns="103612" bIns="10361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organic-01.png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organic-02.png"/>
          <p:cNvPicPr preferRelativeResize="0"/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>
            <a:off x="2022375" y="1022175"/>
            <a:ext cx="5099400" cy="31359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162050" y="7568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361000" y="1735750"/>
            <a:ext cx="4335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361075" y="2840050"/>
            <a:ext cx="4335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4D4A56"/>
                </a:solidFill>
              </a:defRPr>
            </a:lvl1pPr>
            <a:lvl2pPr lvl="1" algn="ctr">
              <a:buNone/>
              <a:defRPr>
                <a:solidFill>
                  <a:srgbClr val="4D4A56"/>
                </a:solidFill>
              </a:defRPr>
            </a:lvl2pPr>
            <a:lvl3pPr lvl="2" algn="ctr">
              <a:buNone/>
              <a:defRPr>
                <a:solidFill>
                  <a:srgbClr val="4D4A56"/>
                </a:solidFill>
              </a:defRPr>
            </a:lvl3pPr>
            <a:lvl4pPr lvl="3" algn="ctr">
              <a:buNone/>
              <a:defRPr>
                <a:solidFill>
                  <a:srgbClr val="4D4A56"/>
                </a:solidFill>
              </a:defRPr>
            </a:lvl4pPr>
            <a:lvl5pPr lvl="4" algn="ctr">
              <a:buNone/>
              <a:defRPr>
                <a:solidFill>
                  <a:srgbClr val="4D4A56"/>
                </a:solidFill>
              </a:defRPr>
            </a:lvl5pPr>
            <a:lvl6pPr lvl="5" algn="ctr">
              <a:buNone/>
              <a:defRPr>
                <a:solidFill>
                  <a:srgbClr val="4D4A56"/>
                </a:solidFill>
              </a:defRPr>
            </a:lvl6pPr>
            <a:lvl7pPr lvl="6" algn="ctr">
              <a:buNone/>
              <a:defRPr>
                <a:solidFill>
                  <a:srgbClr val="4D4A56"/>
                </a:solidFill>
              </a:defRPr>
            </a:lvl7pPr>
            <a:lvl8pPr lvl="7" algn="ctr">
              <a:buNone/>
              <a:defRPr>
                <a:solidFill>
                  <a:srgbClr val="4D4A56"/>
                </a:solidFill>
              </a:defRPr>
            </a:lvl8pPr>
            <a:lvl9pPr lvl="8" algn="ctr">
              <a:buNone/>
              <a:defRPr>
                <a:solidFill>
                  <a:srgbClr val="4D4A56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 descr="organic-04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880525" y="1098363"/>
            <a:ext cx="7383000" cy="31359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>
            <a:off x="4162050" y="833037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493850" y="1933200"/>
            <a:ext cx="61563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▹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▸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◦"/>
              <a:defRPr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●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○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2400"/>
              <a:buFont typeface="Playfair Display"/>
              <a:buChar char="■"/>
              <a:defRPr sz="2400" b="1" i="1">
                <a:solidFill>
                  <a:srgbClr val="4D4A5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3593400" y="8249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rPr>
              <a:t>“</a:t>
            </a:r>
            <a:endParaRPr sz="6000" b="1">
              <a:solidFill>
                <a:schemeClr val="dk1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buNone/>
              <a:defRPr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dk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◦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picture">
  <p:cSld name="TITLE_AND_BODY_1">
    <p:bg>
      <p:bgPr>
        <a:solidFill>
          <a:schemeClr val="dk1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6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595200" y="588531"/>
            <a:ext cx="79536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1052400" y="1577225"/>
            <a:ext cx="2686200" cy="262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r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r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1052325" y="757150"/>
            <a:ext cx="2686200" cy="87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A56"/>
              </a:buClr>
              <a:buSzPts val="1800"/>
              <a:buNone/>
              <a:defRPr>
                <a:solidFill>
                  <a:srgbClr val="4D4A56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7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534610" y="541179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757725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5620903" y="1123950"/>
            <a:ext cx="2700600" cy="30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8" descr="organic-03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8"/>
          <p:cNvSpPr/>
          <p:nvPr/>
        </p:nvSpPr>
        <p:spPr>
          <a:xfrm>
            <a:off x="2066125" y="715358"/>
            <a:ext cx="6596700" cy="3910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404975" y="441142"/>
            <a:ext cx="1980300" cy="198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4775" dir="2700000" algn="bl" rotWithShape="0">
              <a:srgbClr val="20124D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2652481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4603343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554205" y="1054700"/>
            <a:ext cx="1855500" cy="32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▹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▸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ertical" type="blank">
  <p:cSld name="BLANK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 descr="organic-01.png"/>
          <p:cNvPicPr preferRelativeResize="0"/>
          <p:nvPr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aves">
  <p:cSld name="BLANK_1"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 descr="organic-02.png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layfair Display"/>
              <a:buNone/>
              <a:defRPr sz="1800" b="1" i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▹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▸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◦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●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○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■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8" r:id="rId8"/>
    <p:sldLayoutId id="2147483659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ctrTitle"/>
          </p:nvPr>
        </p:nvSpPr>
        <p:spPr>
          <a:xfrm>
            <a:off x="2510400" y="2092225"/>
            <a:ext cx="412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CONTENCIÓN EMOCIONAL</a:t>
            </a:r>
            <a:endParaRPr dirty="0"/>
          </a:p>
        </p:txBody>
      </p:sp>
      <p:grpSp>
        <p:nvGrpSpPr>
          <p:cNvPr id="91" name="Google Shape;91;p16"/>
          <p:cNvGrpSpPr/>
          <p:nvPr/>
        </p:nvGrpSpPr>
        <p:grpSpPr>
          <a:xfrm>
            <a:off x="4388765" y="980127"/>
            <a:ext cx="366458" cy="366437"/>
            <a:chOff x="1923675" y="1633650"/>
            <a:chExt cx="436000" cy="435975"/>
          </a:xfrm>
        </p:grpSpPr>
        <p:sp>
          <p:nvSpPr>
            <p:cNvPr id="92" name="Google Shape;92;p16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5309754" y="4237691"/>
            <a:ext cx="366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>
                <a:latin typeface="Playfair Display" panose="020B0604020202020204" charset="0"/>
              </a:rPr>
              <a:t>Departamento de Orientación</a:t>
            </a:r>
          </a:p>
          <a:p>
            <a:pPr algn="ctr"/>
            <a:r>
              <a:rPr lang="es-ES" b="1" i="1" dirty="0">
                <a:latin typeface="Playfair Display" panose="020B0604020202020204" charset="0"/>
              </a:rPr>
              <a:t>Agosto 2023</a:t>
            </a:r>
            <a:endParaRPr lang="es-CL" b="1" i="1" dirty="0">
              <a:latin typeface="Playfair Display" panose="020B060402020202020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16" y="247282"/>
            <a:ext cx="1365622" cy="90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10</a:t>
            </a:fld>
            <a:endParaRPr>
              <a:solidFill>
                <a:srgbClr val="FFFFFF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473" y="935182"/>
            <a:ext cx="3771899" cy="310688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9"/>
          <p:cNvSpPr txBox="1">
            <a:spLocks noGrp="1"/>
          </p:cNvSpPr>
          <p:nvPr>
            <p:ph type="title"/>
          </p:nvPr>
        </p:nvSpPr>
        <p:spPr>
          <a:xfrm>
            <a:off x="539023" y="536390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Preguntas</a:t>
            </a:r>
            <a:r>
              <a:rPr lang="en" dirty="0"/>
              <a:t> de </a:t>
            </a:r>
            <a:r>
              <a:rPr lang="en" sz="2000" dirty="0"/>
              <a:t>reflexión</a:t>
            </a:r>
            <a:endParaRPr dirty="0"/>
          </a:p>
        </p:txBody>
      </p:sp>
      <p:sp>
        <p:nvSpPr>
          <p:cNvPr id="332" name="Google Shape;332;p39"/>
          <p:cNvSpPr txBox="1">
            <a:spLocks noGrp="1"/>
          </p:cNvSpPr>
          <p:nvPr>
            <p:ph type="body" idx="1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" sz="1800" dirty="0">
                <a:solidFill>
                  <a:srgbClr val="4D4A56"/>
                </a:solidFill>
              </a:rPr>
              <a:t> ¿Qué tan frecuentemente me siento safisfecho con mi vida?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" sz="1800" dirty="0">
                <a:solidFill>
                  <a:srgbClr val="4D4A56"/>
                </a:solidFill>
              </a:rPr>
              <a:t>¿</a:t>
            </a:r>
            <a:r>
              <a:rPr lang="es-CL" sz="1800" dirty="0">
                <a:solidFill>
                  <a:srgbClr val="4D4A56"/>
                </a:solidFill>
              </a:rPr>
              <a:t>C</a:t>
            </a:r>
            <a:r>
              <a:rPr lang="en" sz="1800" dirty="0">
                <a:solidFill>
                  <a:srgbClr val="4D4A56"/>
                </a:solidFill>
              </a:rPr>
              <a:t>ómo puedo contribuir para que los demás se sientan bien?</a:t>
            </a:r>
          </a:p>
          <a:p>
            <a:pPr marL="285750" lvl="0" indent="-285750" algn="ctr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CL" sz="1800" dirty="0">
                <a:solidFill>
                  <a:srgbClr val="4D4A56"/>
                </a:solidFill>
              </a:rPr>
              <a:t>¿E</a:t>
            </a:r>
            <a:r>
              <a:rPr lang="en" sz="1800" dirty="0">
                <a:solidFill>
                  <a:srgbClr val="4D4A56"/>
                </a:solidFill>
              </a:rPr>
              <a:t>scucho con atención cuando hablo con otros?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s-CL" sz="1800" dirty="0">
                <a:solidFill>
                  <a:srgbClr val="4D4A56"/>
                </a:solidFill>
              </a:rPr>
              <a:t>¿ S</a:t>
            </a:r>
            <a:r>
              <a:rPr lang="en" sz="1800" dirty="0">
                <a:solidFill>
                  <a:srgbClr val="4D4A56"/>
                </a:solidFill>
              </a:rPr>
              <a:t>é expresar acertivamente lo que siento?</a:t>
            </a:r>
          </a:p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es-CL" sz="1800" dirty="0">
                <a:solidFill>
                  <a:srgbClr val="4D4A56"/>
                </a:solidFill>
              </a:rPr>
              <a:t>¿</a:t>
            </a:r>
            <a:r>
              <a:rPr lang="es-ES" dirty="0"/>
              <a:t> </a:t>
            </a:r>
            <a:r>
              <a:rPr lang="es-ES" sz="1800" dirty="0"/>
              <a:t>Me siento cómodo hablando de mis sentimientos? </a:t>
            </a:r>
            <a:r>
              <a:rPr lang="en" sz="1400" dirty="0">
                <a:solidFill>
                  <a:srgbClr val="4D4A56"/>
                </a:solidFill>
              </a:rPr>
              <a:t> </a:t>
            </a:r>
            <a:endParaRPr sz="1400" dirty="0">
              <a:solidFill>
                <a:srgbClr val="4D4A56"/>
              </a:solidFill>
            </a:endParaRPr>
          </a:p>
        </p:txBody>
      </p:sp>
      <p:sp>
        <p:nvSpPr>
          <p:cNvPr id="333" name="Google Shape;333;p3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534610" y="541178"/>
            <a:ext cx="1613400" cy="13915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¿ Qué es la contención emocional ?</a:t>
            </a:r>
            <a:endParaRPr sz="2000" dirty="0"/>
          </a:p>
        </p:txBody>
      </p:sp>
      <p:sp>
        <p:nvSpPr>
          <p:cNvPr id="103" name="Google Shape;103;p17"/>
          <p:cNvSpPr txBox="1"/>
          <p:nvPr/>
        </p:nvSpPr>
        <p:spPr>
          <a:xfrm>
            <a:off x="2483427" y="1197149"/>
            <a:ext cx="2846398" cy="319820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ctr" rtl="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" sz="1600" dirty="0">
                <a:solidFill>
                  <a:srgbClr val="4D4A56"/>
                </a:solidFill>
                <a:latin typeface="Tinos"/>
                <a:ea typeface="Tinos"/>
                <a:cs typeface="Tinos"/>
                <a:sym typeface="Tinos"/>
              </a:rPr>
              <a:t>Tranquilizar  y estimular la confianza de una persona  que se encuentra afectada por una crisis emocional.</a:t>
            </a:r>
          </a:p>
          <a:p>
            <a:pPr marL="285750" lvl="0" indent="-285750" algn="ctr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Es sostener las emociones  a través del acompañamiento, ofreciendo vías adecuadas para la expresión de los sentimientos.</a:t>
            </a:r>
            <a:endParaRPr lang="es-ES" sz="1600" dirty="0">
              <a:solidFill>
                <a:srgbClr val="4D4A56"/>
              </a:solidFill>
              <a:latin typeface="Tinos" panose="020B0604020202020204" charset="0"/>
              <a:ea typeface="Tinos" panose="020B0604020202020204" charset="0"/>
              <a:cs typeface="Tinos" panose="020B0604020202020204" charset="0"/>
              <a:sym typeface="Tinos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s-ES" sz="1600" dirty="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600" dirty="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6421581" y="1197150"/>
            <a:ext cx="1947957" cy="2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>
              <a:solidFill>
                <a:srgbClr val="4D4A56"/>
              </a:solidFill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163" y="1870363"/>
            <a:ext cx="2619375" cy="174307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ctrTitle"/>
          </p:nvPr>
        </p:nvSpPr>
        <p:spPr>
          <a:xfrm>
            <a:off x="2361000" y="2083000"/>
            <a:ext cx="4335000" cy="164733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E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Contención emocional no significa no permitir que las personas expresen sus emociones o negarlas, significa ayudar a liberar sus emociones. </a:t>
            </a:r>
            <a:br>
              <a:rPr lang="es-E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</a:br>
            <a:br>
              <a:rPr lang="es-E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</a:br>
            <a:r>
              <a:rPr lang="es-ES" sz="16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Debemos evitar juzgar, minimizar o invalidar lo que está sintiendo la otra persona.</a:t>
            </a:r>
            <a:endParaRPr lang="en" sz="16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ctrTitle"/>
          </p:nvPr>
        </p:nvSpPr>
        <p:spPr>
          <a:xfrm>
            <a:off x="2361000" y="1051150"/>
            <a:ext cx="4335000" cy="68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i="0">
                <a:solidFill>
                  <a:schemeClr val="accent1"/>
                </a:solidFill>
              </a:rPr>
              <a:t>1</a:t>
            </a:r>
            <a:endParaRPr sz="4800" i="0">
              <a:solidFill>
                <a:schemeClr val="accent1"/>
              </a:solidFill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539023" y="536389"/>
            <a:ext cx="1613400" cy="15106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dirty="0"/>
            </a:br>
            <a:r>
              <a:rPr lang="en" dirty="0"/>
              <a:t>¿ </a:t>
            </a:r>
            <a:r>
              <a:rPr lang="es-CL" sz="2000" dirty="0"/>
              <a:t>Qué es una emoción?</a:t>
            </a:r>
          </a:p>
        </p:txBody>
      </p:sp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2798250" y="958750"/>
            <a:ext cx="5503800" cy="324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Font typeface="Wingdings" panose="05000000000000000000" pitchFamily="2" charset="2"/>
              <a:buChar char="§"/>
            </a:pPr>
            <a:r>
              <a:rPr lang="es-ES" dirty="0"/>
              <a:t> Es una respuesta breve del organismo ante una situación específica del entorno que involucra componentes fisiológicos, cognitivos y comportamentales. Cada situación  emocional presenta un patrón específico. Son intensas.</a:t>
            </a:r>
            <a:endParaRPr dirty="0"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>
            <a:off x="5856184" y="936034"/>
            <a:ext cx="2700600" cy="3096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S" sz="1400" dirty="0"/>
              <a:t>Es un estado temporal de desorganización, confusión emocional y descontrol que le ocurre a una persona luego de experimentar un evento adverso o traumático.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S" sz="1400" dirty="0"/>
              <a:t>Provoca una gran perturbación y pérdida de estabilidad.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S" sz="1400" dirty="0"/>
              <a:t>Afecta al adecuado funcionamiento que hasta ese momento tenía.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s-ES" sz="1400" dirty="0"/>
              <a:t>Ocasiona malestar y estrés.</a:t>
            </a:r>
            <a:endParaRPr sz="1400" dirty="0"/>
          </a:p>
        </p:txBody>
      </p:sp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545001" y="936034"/>
            <a:ext cx="16134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s-ES" sz="2000" dirty="0"/>
              <a:t>¿Qué es una crisis emocional? </a:t>
            </a:r>
            <a:endParaRPr sz="2000"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464" y="1465118"/>
            <a:ext cx="2742595" cy="2493818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000" dirty="0"/>
              <a:t>¿Cómo se reconoce una situación de crisis?</a:t>
            </a:r>
            <a:endParaRPr lang="es-CL" sz="2000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2545773" y="958750"/>
            <a:ext cx="5756277" cy="32406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ES" sz="1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La persona es incapaz de enfrentar sus problemas, se siente impotente y no puede pensar con claridad en las posibles soluciones.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1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Se encuentra en un estado de desorganización y desequilibrio y por tanto, no puede realizar sus tareas habituales.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1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Se muestra cansada (o) y puede decir que se siente agotada(o). Tiene problemas para dormir bien.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1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Muestra síntomas de ansiedad, aprensión intensa o angustia.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1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Presenta algunos problemas físicos asociados a los estados de angustia, tales como: taquicardia, palpitaciones, náuseas, sensación de ahogo, dolor de cabeza constante y sensación de debilidad.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ES" sz="1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Se siente inadecuada(o) y desamparada(o). Presenta agresividad y confusión.</a:t>
            </a:r>
            <a:endParaRPr lang="es-CL" sz="14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37714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4294967295"/>
          </p:nvPr>
        </p:nvSpPr>
        <p:spPr>
          <a:xfrm>
            <a:off x="313855" y="2356860"/>
            <a:ext cx="1805890" cy="20073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.</a:t>
            </a:r>
            <a:endParaRPr dirty="0"/>
          </a:p>
        </p:txBody>
      </p:sp>
      <p:sp>
        <p:nvSpPr>
          <p:cNvPr id="4" name="Nube 3"/>
          <p:cNvSpPr/>
          <p:nvPr/>
        </p:nvSpPr>
        <p:spPr>
          <a:xfrm>
            <a:off x="448937" y="263518"/>
            <a:ext cx="2387782" cy="146511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i="1" dirty="0">
                <a:solidFill>
                  <a:schemeClr val="tx2">
                    <a:lumMod val="10000"/>
                  </a:schemeClr>
                </a:solidFill>
                <a:latin typeface="Playfair Display" panose="020B0604020202020204" charset="0"/>
                <a:ea typeface="Tinos" panose="020B0604020202020204" charset="0"/>
                <a:cs typeface="Tinos" panose="020B0604020202020204" charset="0"/>
              </a:rPr>
              <a:t>Como Ayudar</a:t>
            </a:r>
            <a:endParaRPr lang="es-CL" sz="1600" b="1" i="1" dirty="0">
              <a:solidFill>
                <a:schemeClr val="tx2">
                  <a:lumMod val="10000"/>
                </a:schemeClr>
              </a:solidFill>
              <a:latin typeface="Playfair Display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7669" y="2743200"/>
            <a:ext cx="1801231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" b="1" i="1" dirty="0">
                <a:solidFill>
                  <a:schemeClr val="tx1">
                    <a:lumMod val="75000"/>
                  </a:schemeClr>
                </a:solidFill>
                <a:latin typeface="Playfair Display" panose="020B0604020202020204" charset="0"/>
              </a:rPr>
              <a:t>Crear un clima de confianza y empatía respetando el espacio personal,</a:t>
            </a:r>
            <a:endParaRPr lang="es-CL" b="1" i="1" dirty="0">
              <a:solidFill>
                <a:schemeClr val="tx1">
                  <a:lumMod val="75000"/>
                </a:schemeClr>
              </a:solidFill>
              <a:latin typeface="Playfair Display" panose="020B060402020202020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246" y="406451"/>
            <a:ext cx="4343400" cy="4343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381000" y="530127"/>
            <a:ext cx="17781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000" dirty="0"/>
              <a:t>Componentes de la contención emocional</a:t>
            </a:r>
            <a:endParaRPr sz="2000" dirty="0"/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2652481" y="1054700"/>
            <a:ext cx="1855500" cy="328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CL" b="1" i="1" u="sng" dirty="0"/>
              <a:t>Escucha activa</a:t>
            </a:r>
            <a:endParaRPr b="1" i="1" u="sng" dirty="0"/>
          </a:p>
          <a:p>
            <a:pPr marL="0" lvl="0" indent="0">
              <a:buNone/>
            </a:pPr>
            <a:r>
              <a:rPr lang="es-ES" dirty="0"/>
              <a:t>Es la habilidad de atender y prestar interés a otra persona, para conocer y entender lo que desea expresar. La apertura emocional y de pensamiento, así como la abstención de emitir juicios, son actitudes básicas en la escucha y contención.</a:t>
            </a: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body" idx="2"/>
          </p:nvPr>
        </p:nvSpPr>
        <p:spPr>
          <a:xfrm>
            <a:off x="4603343" y="1054700"/>
            <a:ext cx="1855500" cy="328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s-CL" b="1" i="1" u="sng" dirty="0"/>
              <a:t>Empatía</a:t>
            </a:r>
            <a:endParaRPr b="1" i="1" u="sng" dirty="0"/>
          </a:p>
          <a:p>
            <a:pPr marL="0" lvl="0" indent="0">
              <a:buNone/>
            </a:pPr>
            <a:r>
              <a:rPr lang="es-ES" dirty="0"/>
              <a:t>Es la capacidad de percibir y advertir lo que la otra persona puede estar sintiendo y/o pensando. Implica participar afectivamente, poniéndose en su lugar para ver desde la perspectiva del otro su realidad.</a:t>
            </a:r>
            <a:endParaRPr dirty="0"/>
          </a:p>
        </p:txBody>
      </p:sp>
      <p:sp>
        <p:nvSpPr>
          <p:cNvPr id="164" name="Google Shape;164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Marcador de texto 1"/>
          <p:cNvSpPr>
            <a:spLocks noGrp="1"/>
          </p:cNvSpPr>
          <p:nvPr>
            <p:ph type="body" idx="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139700" indent="0">
              <a:buNone/>
            </a:pPr>
            <a:r>
              <a:rPr lang="es-ES" b="1" i="1" u="sng" dirty="0"/>
              <a:t>Lenguaje corporal </a:t>
            </a:r>
          </a:p>
          <a:p>
            <a:pPr marL="139700" indent="0">
              <a:buNone/>
            </a:pPr>
            <a:r>
              <a:rPr lang="es-ES" dirty="0"/>
              <a:t>Establecer contacto visual apropiado, mostrar gestos de solidaridad, tener una postura relajada, asentir cuando la otra persona habla, evitar cruzar los brazos. Recuerda que tu actitud, mirada y postura también hablan.</a:t>
            </a:r>
            <a:endParaRPr lang="es-C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s-ES" sz="1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Una persona que está atravesando una crisis emocional trae consigo un deterioro físico, emocional, o ambos, que le dificulta tener confianza en sí misma, que acompañada del miedo que puede sentir, le hace sentirse incapaz de resolver sus problemas.  </a:t>
            </a:r>
          </a:p>
          <a:p>
            <a:pPr marL="76200" indent="0">
              <a:buNone/>
            </a:pPr>
            <a:r>
              <a:rPr lang="es-ES" sz="1400" dirty="0">
                <a:latin typeface="Tinos" panose="020B0604020202020204" charset="0"/>
                <a:ea typeface="Tinos" panose="020B0604020202020204" charset="0"/>
                <a:cs typeface="Tinos" panose="020B0604020202020204" charset="0"/>
              </a:rPr>
              <a:t>Una crisis es algo muy personal, lo que para unos/unas puede considerarse una crisis, para otros puede no serlo. Esto depende de muchas cosas: nuestra historia familiar, autoestima, temores, etc.</a:t>
            </a:r>
            <a:endParaRPr lang="es-CL" sz="1400" dirty="0">
              <a:latin typeface="Tinos" panose="020B0604020202020204" charset="0"/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3390763"/>
      </p:ext>
    </p:extLst>
  </p:cSld>
  <p:clrMapOvr>
    <a:masterClrMapping/>
  </p:clrMapOvr>
</p:sld>
</file>

<file path=ppt/theme/theme1.xml><?xml version="1.0" encoding="utf-8"?>
<a:theme xmlns:a="http://schemas.openxmlformats.org/drawingml/2006/main" name="Ophelia template">
  <a:themeElements>
    <a:clrScheme name="Custom 347">
      <a:dk1>
        <a:srgbClr val="4D4A56"/>
      </a:dk1>
      <a:lt1>
        <a:srgbClr val="FFFFFF"/>
      </a:lt1>
      <a:dk2>
        <a:srgbClr val="888394"/>
      </a:dk2>
      <a:lt2>
        <a:srgbClr val="E7E7EC"/>
      </a:lt2>
      <a:accent1>
        <a:srgbClr val="ECC1C8"/>
      </a:accent1>
      <a:accent2>
        <a:srgbClr val="E48DA3"/>
      </a:accent2>
      <a:accent3>
        <a:srgbClr val="AEA4CC"/>
      </a:accent3>
      <a:accent4>
        <a:srgbClr val="8F86AC"/>
      </a:accent4>
      <a:accent5>
        <a:srgbClr val="F0DFAE"/>
      </a:accent5>
      <a:accent6>
        <a:srgbClr val="E0B88E"/>
      </a:accent6>
      <a:hlink>
        <a:srgbClr val="4D4A5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2785</TotalTime>
  <Words>579</Words>
  <Application>Microsoft Office PowerPoint</Application>
  <PresentationFormat>Presentación en pantalla (16:9)</PresentationFormat>
  <Paragraphs>50</Paragraphs>
  <Slides>11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Ophelia template</vt:lpstr>
      <vt:lpstr>CONTENCIÓN EMOCIONAL</vt:lpstr>
      <vt:lpstr>¿ Qué es la contención emocional ?</vt:lpstr>
      <vt:lpstr>Contención emocional no significa no permitir que las personas expresen sus emociones o negarlas, significa ayudar a liberar sus emociones.   Debemos evitar juzgar, minimizar o invalidar lo que está sintiendo la otra persona.</vt:lpstr>
      <vt:lpstr> ¿ Qué es una emoción?</vt:lpstr>
      <vt:lpstr>¿Qué es una crisis emocional? </vt:lpstr>
      <vt:lpstr>¿Cómo se reconoce una situación de crisis?</vt:lpstr>
      <vt:lpstr>Presentación de PowerPoint</vt:lpstr>
      <vt:lpstr>Componentes de la contención emocional</vt:lpstr>
      <vt:lpstr>Presentación de PowerPoint</vt:lpstr>
      <vt:lpstr>Presentación de PowerPoint</vt:lpstr>
      <vt:lpstr>Preguntas de reflexión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marcela</dc:creator>
  <cp:lastModifiedBy>Maria San Juan Lopez</cp:lastModifiedBy>
  <cp:revision>33</cp:revision>
  <cp:lastPrinted>2023-08-18T15:52:17Z</cp:lastPrinted>
  <dcterms:modified xsi:type="dcterms:W3CDTF">2023-08-18T20:20:48Z</dcterms:modified>
</cp:coreProperties>
</file>