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22ED5-261C-4B1C-98B8-0156B646844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4C17B32-9EAD-4584-9888-3F7F396F69AA}">
      <dgm:prSet custT="1"/>
      <dgm:spPr/>
      <dgm:t>
        <a:bodyPr/>
        <a:lstStyle/>
        <a:p>
          <a:pPr algn="just"/>
          <a:r>
            <a:rPr lang="es-ES" sz="2400" dirty="0"/>
            <a:t>Primero, sea paciente, intente transmitir cariño y seguridad, y sobre todo, contenga. Es importante evitar gritarles, regañarlos o ser indiferentes a las señales identificadas</a:t>
          </a:r>
          <a:r>
            <a:rPr lang="es-ES" sz="2800" dirty="0"/>
            <a:t>. </a:t>
          </a:r>
          <a:endParaRPr lang="en-US" sz="2800" dirty="0"/>
        </a:p>
      </dgm:t>
    </dgm:pt>
    <dgm:pt modelId="{A320724D-F3A0-40DF-A375-74D6A3206AF4}" type="parTrans" cxnId="{413796E1-96FA-42F3-ADA3-155B102B1091}">
      <dgm:prSet/>
      <dgm:spPr/>
      <dgm:t>
        <a:bodyPr/>
        <a:lstStyle/>
        <a:p>
          <a:endParaRPr lang="en-US"/>
        </a:p>
      </dgm:t>
    </dgm:pt>
    <dgm:pt modelId="{6EC278FC-4579-4BD2-89A2-67496636BF38}" type="sibTrans" cxnId="{413796E1-96FA-42F3-ADA3-155B102B1091}">
      <dgm:prSet/>
      <dgm:spPr/>
      <dgm:t>
        <a:bodyPr/>
        <a:lstStyle/>
        <a:p>
          <a:endParaRPr lang="en-US"/>
        </a:p>
      </dgm:t>
    </dgm:pt>
    <dgm:pt modelId="{6E810E96-07CC-4D83-B3FB-96EDDA1668B7}">
      <dgm:prSet custT="1"/>
      <dgm:spPr/>
      <dgm:t>
        <a:bodyPr/>
        <a:lstStyle/>
        <a:p>
          <a:pPr algn="just"/>
          <a:r>
            <a:rPr lang="es-ES" sz="2400" dirty="0"/>
            <a:t>Luego es fundamental abordar la emoción o la situación que afecta a su hijo (a); haga preguntas tales como: ¿qué sientes? ¿qué crees que te hace sentir así? ¿qué puedo hacer para ayudarte a resolverlo?</a:t>
          </a:r>
          <a:endParaRPr lang="en-US" sz="2400" dirty="0"/>
        </a:p>
      </dgm:t>
    </dgm:pt>
    <dgm:pt modelId="{11720E80-03DF-4989-83D0-932751D97670}" type="parTrans" cxnId="{CFA73CE6-9572-49A6-9438-85DA46FAF51E}">
      <dgm:prSet/>
      <dgm:spPr/>
      <dgm:t>
        <a:bodyPr/>
        <a:lstStyle/>
        <a:p>
          <a:endParaRPr lang="en-US"/>
        </a:p>
      </dgm:t>
    </dgm:pt>
    <dgm:pt modelId="{9E9A84C7-716E-4700-997E-E4788A0A5B65}" type="sibTrans" cxnId="{CFA73CE6-9572-49A6-9438-85DA46FAF51E}">
      <dgm:prSet/>
      <dgm:spPr/>
      <dgm:t>
        <a:bodyPr/>
        <a:lstStyle/>
        <a:p>
          <a:endParaRPr lang="en-US"/>
        </a:p>
      </dgm:t>
    </dgm:pt>
    <dgm:pt modelId="{00325927-3B15-406A-B826-C56CA238B73E}" type="pres">
      <dgm:prSet presAssocID="{57B22ED5-261C-4B1C-98B8-0156B646844E}" presName="vert0" presStyleCnt="0">
        <dgm:presLayoutVars>
          <dgm:dir/>
          <dgm:animOne val="branch"/>
          <dgm:animLvl val="lvl"/>
        </dgm:presLayoutVars>
      </dgm:prSet>
      <dgm:spPr/>
    </dgm:pt>
    <dgm:pt modelId="{790E110B-7FED-437A-AD8D-FDCB799388DB}" type="pres">
      <dgm:prSet presAssocID="{A4C17B32-9EAD-4584-9888-3F7F396F69AA}" presName="thickLine" presStyleLbl="alignNode1" presStyleIdx="0" presStyleCnt="2"/>
      <dgm:spPr/>
    </dgm:pt>
    <dgm:pt modelId="{FFF5015F-450E-4E12-9309-CFAF3F44B7F7}" type="pres">
      <dgm:prSet presAssocID="{A4C17B32-9EAD-4584-9888-3F7F396F69AA}" presName="horz1" presStyleCnt="0"/>
      <dgm:spPr/>
    </dgm:pt>
    <dgm:pt modelId="{36E90C1E-2CA9-4819-83C1-DA3F4A9522D7}" type="pres">
      <dgm:prSet presAssocID="{A4C17B32-9EAD-4584-9888-3F7F396F69AA}" presName="tx1" presStyleLbl="revTx" presStyleIdx="0" presStyleCnt="2"/>
      <dgm:spPr/>
    </dgm:pt>
    <dgm:pt modelId="{D27214BD-F5F8-4827-A177-E0A925ECE86E}" type="pres">
      <dgm:prSet presAssocID="{A4C17B32-9EAD-4584-9888-3F7F396F69AA}" presName="vert1" presStyleCnt="0"/>
      <dgm:spPr/>
    </dgm:pt>
    <dgm:pt modelId="{753B72FA-543C-4E8B-A063-EC36E38F5591}" type="pres">
      <dgm:prSet presAssocID="{6E810E96-07CC-4D83-B3FB-96EDDA1668B7}" presName="thickLine" presStyleLbl="alignNode1" presStyleIdx="1" presStyleCnt="2"/>
      <dgm:spPr/>
    </dgm:pt>
    <dgm:pt modelId="{A0CFE972-3C63-46EE-BFF7-D4D5B3CA333F}" type="pres">
      <dgm:prSet presAssocID="{6E810E96-07CC-4D83-B3FB-96EDDA1668B7}" presName="horz1" presStyleCnt="0"/>
      <dgm:spPr/>
    </dgm:pt>
    <dgm:pt modelId="{41B28D52-CA12-4643-86DA-A7C5D401280A}" type="pres">
      <dgm:prSet presAssocID="{6E810E96-07CC-4D83-B3FB-96EDDA1668B7}" presName="tx1" presStyleLbl="revTx" presStyleIdx="1" presStyleCnt="2"/>
      <dgm:spPr/>
    </dgm:pt>
    <dgm:pt modelId="{ACDB91C3-122C-4835-8BFF-51D76A2BAD33}" type="pres">
      <dgm:prSet presAssocID="{6E810E96-07CC-4D83-B3FB-96EDDA1668B7}" presName="vert1" presStyleCnt="0"/>
      <dgm:spPr/>
    </dgm:pt>
  </dgm:ptLst>
  <dgm:cxnLst>
    <dgm:cxn modelId="{6BB29738-B3A3-42AE-AAD1-F2243000DAC9}" type="presOf" srcId="{57B22ED5-261C-4B1C-98B8-0156B646844E}" destId="{00325927-3B15-406A-B826-C56CA238B73E}" srcOrd="0" destOrd="0" presId="urn:microsoft.com/office/officeart/2008/layout/LinedList"/>
    <dgm:cxn modelId="{7E91F282-8779-43A9-94CB-C1C2B73AE209}" type="presOf" srcId="{6E810E96-07CC-4D83-B3FB-96EDDA1668B7}" destId="{41B28D52-CA12-4643-86DA-A7C5D401280A}" srcOrd="0" destOrd="0" presId="urn:microsoft.com/office/officeart/2008/layout/LinedList"/>
    <dgm:cxn modelId="{413796E1-96FA-42F3-ADA3-155B102B1091}" srcId="{57B22ED5-261C-4B1C-98B8-0156B646844E}" destId="{A4C17B32-9EAD-4584-9888-3F7F396F69AA}" srcOrd="0" destOrd="0" parTransId="{A320724D-F3A0-40DF-A375-74D6A3206AF4}" sibTransId="{6EC278FC-4579-4BD2-89A2-67496636BF38}"/>
    <dgm:cxn modelId="{F1D0F3E1-1173-4254-B1A7-3AC2B743AB96}" type="presOf" srcId="{A4C17B32-9EAD-4584-9888-3F7F396F69AA}" destId="{36E90C1E-2CA9-4819-83C1-DA3F4A9522D7}" srcOrd="0" destOrd="0" presId="urn:microsoft.com/office/officeart/2008/layout/LinedList"/>
    <dgm:cxn modelId="{CFA73CE6-9572-49A6-9438-85DA46FAF51E}" srcId="{57B22ED5-261C-4B1C-98B8-0156B646844E}" destId="{6E810E96-07CC-4D83-B3FB-96EDDA1668B7}" srcOrd="1" destOrd="0" parTransId="{11720E80-03DF-4989-83D0-932751D97670}" sibTransId="{9E9A84C7-716E-4700-997E-E4788A0A5B65}"/>
    <dgm:cxn modelId="{DC8CCB72-088A-4DCA-8401-6BEB6EDF1C23}" type="presParOf" srcId="{00325927-3B15-406A-B826-C56CA238B73E}" destId="{790E110B-7FED-437A-AD8D-FDCB799388DB}" srcOrd="0" destOrd="0" presId="urn:microsoft.com/office/officeart/2008/layout/LinedList"/>
    <dgm:cxn modelId="{F5E82541-AD81-44CC-BA14-8BB91CAF0F09}" type="presParOf" srcId="{00325927-3B15-406A-B826-C56CA238B73E}" destId="{FFF5015F-450E-4E12-9309-CFAF3F44B7F7}" srcOrd="1" destOrd="0" presId="urn:microsoft.com/office/officeart/2008/layout/LinedList"/>
    <dgm:cxn modelId="{430B1412-7FA9-401B-BA44-DA7F9C4E4C42}" type="presParOf" srcId="{FFF5015F-450E-4E12-9309-CFAF3F44B7F7}" destId="{36E90C1E-2CA9-4819-83C1-DA3F4A9522D7}" srcOrd="0" destOrd="0" presId="urn:microsoft.com/office/officeart/2008/layout/LinedList"/>
    <dgm:cxn modelId="{9C9E6AB9-2893-4D0A-8AC9-E3783727A30F}" type="presParOf" srcId="{FFF5015F-450E-4E12-9309-CFAF3F44B7F7}" destId="{D27214BD-F5F8-4827-A177-E0A925ECE86E}" srcOrd="1" destOrd="0" presId="urn:microsoft.com/office/officeart/2008/layout/LinedList"/>
    <dgm:cxn modelId="{58261C89-170B-4A13-88FF-8F794D6A6084}" type="presParOf" srcId="{00325927-3B15-406A-B826-C56CA238B73E}" destId="{753B72FA-543C-4E8B-A063-EC36E38F5591}" srcOrd="2" destOrd="0" presId="urn:microsoft.com/office/officeart/2008/layout/LinedList"/>
    <dgm:cxn modelId="{6F10A165-E602-4DD2-A443-F4C2DC3E7C54}" type="presParOf" srcId="{00325927-3B15-406A-B826-C56CA238B73E}" destId="{A0CFE972-3C63-46EE-BFF7-D4D5B3CA333F}" srcOrd="3" destOrd="0" presId="urn:microsoft.com/office/officeart/2008/layout/LinedList"/>
    <dgm:cxn modelId="{A9073010-4B76-498D-AAB9-A936570FAF7D}" type="presParOf" srcId="{A0CFE972-3C63-46EE-BFF7-D4D5B3CA333F}" destId="{41B28D52-CA12-4643-86DA-A7C5D401280A}" srcOrd="0" destOrd="0" presId="urn:microsoft.com/office/officeart/2008/layout/LinedList"/>
    <dgm:cxn modelId="{B75FB786-DD2D-46E0-80C5-A0385A570E76}" type="presParOf" srcId="{A0CFE972-3C63-46EE-BFF7-D4D5B3CA333F}" destId="{ACDB91C3-122C-4835-8BFF-51D76A2BAD3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B8A145-B6D2-411E-8F8C-78F0D8D30EA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8EBCE3-CAAA-4143-95CA-F614AB233874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CL" sz="2000" dirty="0"/>
            <a:t>Use palabras positivas</a:t>
          </a:r>
          <a:endParaRPr lang="en-US" sz="2000" dirty="0"/>
        </a:p>
      </dgm:t>
    </dgm:pt>
    <dgm:pt modelId="{C36C5874-6E07-4136-B7A0-55169D6D5499}" type="parTrans" cxnId="{7CA68810-76F6-44DA-91CD-DB1068F1E992}">
      <dgm:prSet/>
      <dgm:spPr/>
      <dgm:t>
        <a:bodyPr/>
        <a:lstStyle/>
        <a:p>
          <a:endParaRPr lang="en-US"/>
        </a:p>
      </dgm:t>
    </dgm:pt>
    <dgm:pt modelId="{4E9D7425-9914-4C23-A4A9-AD14B03B499B}" type="sibTrans" cxnId="{7CA68810-76F6-44DA-91CD-DB1068F1E992}">
      <dgm:prSet/>
      <dgm:spPr/>
      <dgm:t>
        <a:bodyPr/>
        <a:lstStyle/>
        <a:p>
          <a:endParaRPr lang="en-US"/>
        </a:p>
      </dgm:t>
    </dgm:pt>
    <dgm:pt modelId="{418299EA-6B02-401A-8748-122B50A387F6}">
      <dgm:prSet custT="1"/>
      <dgm:spPr>
        <a:solidFill>
          <a:srgbClr val="00B0F0"/>
        </a:solidFill>
      </dgm:spPr>
      <dgm:t>
        <a:bodyPr/>
        <a:lstStyle/>
        <a:p>
          <a:r>
            <a:rPr lang="es-ES" sz="2000" dirty="0"/>
            <a:t>Para lograr la repetición de actitudes de colaboración es fundamental que elogie a su hijo (a) por algo que ha hecho bien. </a:t>
          </a:r>
          <a:endParaRPr lang="en-US" sz="2000" dirty="0"/>
        </a:p>
      </dgm:t>
    </dgm:pt>
    <dgm:pt modelId="{5A61AEE9-C6B7-4254-8FBE-7B5C0D14DFB1}" type="parTrans" cxnId="{AEBD1AF3-3F79-4BC2-A1A4-5CDBB350F60B}">
      <dgm:prSet/>
      <dgm:spPr/>
      <dgm:t>
        <a:bodyPr/>
        <a:lstStyle/>
        <a:p>
          <a:endParaRPr lang="en-US"/>
        </a:p>
      </dgm:t>
    </dgm:pt>
    <dgm:pt modelId="{3030ED5A-A019-4DC0-8EAB-68CD2C989D58}" type="sibTrans" cxnId="{AEBD1AF3-3F79-4BC2-A1A4-5CDBB350F60B}">
      <dgm:prSet/>
      <dgm:spPr/>
      <dgm:t>
        <a:bodyPr/>
        <a:lstStyle/>
        <a:p>
          <a:endParaRPr lang="en-US"/>
        </a:p>
      </dgm:t>
    </dgm:pt>
    <dgm:pt modelId="{C159FBCD-DEDB-41B4-A775-2E1B6B63F418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ES" sz="2000" dirty="0"/>
            <a:t>En el mismo sentido, es importante el refuerzo positivo en el ámbito académico. Este debe ser especifico, de lo contrario, tiene un impacto muy bajo en el estudiante</a:t>
          </a:r>
          <a:endParaRPr lang="en-US" sz="2000" dirty="0"/>
        </a:p>
      </dgm:t>
    </dgm:pt>
    <dgm:pt modelId="{2D461343-C058-4961-A205-97A036B9B124}" type="parTrans" cxnId="{DBF42EE0-7EEE-47C0-AEA2-5D0D67653187}">
      <dgm:prSet/>
      <dgm:spPr/>
      <dgm:t>
        <a:bodyPr/>
        <a:lstStyle/>
        <a:p>
          <a:endParaRPr lang="en-US"/>
        </a:p>
      </dgm:t>
    </dgm:pt>
    <dgm:pt modelId="{0969324C-DFEE-4CC7-A8A5-4A23C3BB984E}" type="sibTrans" cxnId="{DBF42EE0-7EEE-47C0-AEA2-5D0D67653187}">
      <dgm:prSet/>
      <dgm:spPr/>
      <dgm:t>
        <a:bodyPr/>
        <a:lstStyle/>
        <a:p>
          <a:endParaRPr lang="en-US"/>
        </a:p>
      </dgm:t>
    </dgm:pt>
    <dgm:pt modelId="{F02E4ECF-42F7-460D-B713-0D4C5FF00E7F}">
      <dgm:prSet custT="1"/>
      <dgm:spPr>
        <a:solidFill>
          <a:srgbClr val="00B0F0"/>
        </a:solidFill>
      </dgm:spPr>
      <dgm:t>
        <a:bodyPr/>
        <a:lstStyle/>
        <a:p>
          <a:r>
            <a:rPr lang="es-ES" sz="2000" dirty="0"/>
            <a:t>Establecer un diálogo luego de que el estudiante ha realizado una tarea o ha participado de una clase en línea es sumamente importante para que este tenga la oportunidad de revisar su propio proceso de aprendizaje</a:t>
          </a:r>
          <a:endParaRPr lang="en-US" sz="2000" dirty="0"/>
        </a:p>
      </dgm:t>
    </dgm:pt>
    <dgm:pt modelId="{B05C82BA-B78F-44BC-81E2-73768D241280}" type="parTrans" cxnId="{011E233A-64AD-487E-9674-8B35C5D04EE1}">
      <dgm:prSet/>
      <dgm:spPr/>
      <dgm:t>
        <a:bodyPr/>
        <a:lstStyle/>
        <a:p>
          <a:endParaRPr lang="en-US"/>
        </a:p>
      </dgm:t>
    </dgm:pt>
    <dgm:pt modelId="{0A87FD9E-AED2-431A-B54D-940778F56E62}" type="sibTrans" cxnId="{011E233A-64AD-487E-9674-8B35C5D04EE1}">
      <dgm:prSet/>
      <dgm:spPr/>
      <dgm:t>
        <a:bodyPr/>
        <a:lstStyle/>
        <a:p>
          <a:endParaRPr lang="en-US"/>
        </a:p>
      </dgm:t>
    </dgm:pt>
    <dgm:pt modelId="{C7584E2B-9A22-4FA1-BA56-FB14AEFEED02}" type="pres">
      <dgm:prSet presAssocID="{DBB8A145-B6D2-411E-8F8C-78F0D8D30EA7}" presName="linear" presStyleCnt="0">
        <dgm:presLayoutVars>
          <dgm:animLvl val="lvl"/>
          <dgm:resizeHandles val="exact"/>
        </dgm:presLayoutVars>
      </dgm:prSet>
      <dgm:spPr/>
    </dgm:pt>
    <dgm:pt modelId="{DC6395C1-AC54-4369-8558-5A202E00EBD1}" type="pres">
      <dgm:prSet presAssocID="{0B8EBCE3-CAAA-4143-95CA-F614AB23387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984E3D7-B4E2-4E4A-BFF8-7CF6898E7DB0}" type="pres">
      <dgm:prSet presAssocID="{4E9D7425-9914-4C23-A4A9-AD14B03B499B}" presName="spacer" presStyleCnt="0"/>
      <dgm:spPr/>
    </dgm:pt>
    <dgm:pt modelId="{50AFC643-7FC2-425D-BA72-DF9893784B47}" type="pres">
      <dgm:prSet presAssocID="{418299EA-6B02-401A-8748-122B50A387F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DD211CE-20C4-400D-B7A4-3F61E16D048F}" type="pres">
      <dgm:prSet presAssocID="{3030ED5A-A019-4DC0-8EAB-68CD2C989D58}" presName="spacer" presStyleCnt="0"/>
      <dgm:spPr/>
    </dgm:pt>
    <dgm:pt modelId="{AF843647-DF08-4E0A-9738-A512284B8EBD}" type="pres">
      <dgm:prSet presAssocID="{C159FBCD-DEDB-41B4-A775-2E1B6B63F4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7E79ED0-2BDB-4488-8DDD-C11E7EE7A45E}" type="pres">
      <dgm:prSet presAssocID="{0969324C-DFEE-4CC7-A8A5-4A23C3BB984E}" presName="spacer" presStyleCnt="0"/>
      <dgm:spPr/>
    </dgm:pt>
    <dgm:pt modelId="{F960DFAD-ECC6-46DE-94DE-2A078801F791}" type="pres">
      <dgm:prSet presAssocID="{F02E4ECF-42F7-460D-B713-0D4C5FF00E7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CA68810-76F6-44DA-91CD-DB1068F1E992}" srcId="{DBB8A145-B6D2-411E-8F8C-78F0D8D30EA7}" destId="{0B8EBCE3-CAAA-4143-95CA-F614AB233874}" srcOrd="0" destOrd="0" parTransId="{C36C5874-6E07-4136-B7A0-55169D6D5499}" sibTransId="{4E9D7425-9914-4C23-A4A9-AD14B03B499B}"/>
    <dgm:cxn modelId="{BEF1991A-F89B-4C32-91BC-A6108605F593}" type="presOf" srcId="{0B8EBCE3-CAAA-4143-95CA-F614AB233874}" destId="{DC6395C1-AC54-4369-8558-5A202E00EBD1}" srcOrd="0" destOrd="0" presId="urn:microsoft.com/office/officeart/2005/8/layout/vList2"/>
    <dgm:cxn modelId="{483EE525-0CD4-44DE-973C-70F23CA5BF3A}" type="presOf" srcId="{F02E4ECF-42F7-460D-B713-0D4C5FF00E7F}" destId="{F960DFAD-ECC6-46DE-94DE-2A078801F791}" srcOrd="0" destOrd="0" presId="urn:microsoft.com/office/officeart/2005/8/layout/vList2"/>
    <dgm:cxn modelId="{011E233A-64AD-487E-9674-8B35C5D04EE1}" srcId="{DBB8A145-B6D2-411E-8F8C-78F0D8D30EA7}" destId="{F02E4ECF-42F7-460D-B713-0D4C5FF00E7F}" srcOrd="3" destOrd="0" parTransId="{B05C82BA-B78F-44BC-81E2-73768D241280}" sibTransId="{0A87FD9E-AED2-431A-B54D-940778F56E62}"/>
    <dgm:cxn modelId="{FE50D0AF-D745-4408-8911-E3673B5DCAA7}" type="presOf" srcId="{418299EA-6B02-401A-8748-122B50A387F6}" destId="{50AFC643-7FC2-425D-BA72-DF9893784B47}" srcOrd="0" destOrd="0" presId="urn:microsoft.com/office/officeart/2005/8/layout/vList2"/>
    <dgm:cxn modelId="{DBF42EE0-7EEE-47C0-AEA2-5D0D67653187}" srcId="{DBB8A145-B6D2-411E-8F8C-78F0D8D30EA7}" destId="{C159FBCD-DEDB-41B4-A775-2E1B6B63F418}" srcOrd="2" destOrd="0" parTransId="{2D461343-C058-4961-A205-97A036B9B124}" sibTransId="{0969324C-DFEE-4CC7-A8A5-4A23C3BB984E}"/>
    <dgm:cxn modelId="{AEBD1AF3-3F79-4BC2-A1A4-5CDBB350F60B}" srcId="{DBB8A145-B6D2-411E-8F8C-78F0D8D30EA7}" destId="{418299EA-6B02-401A-8748-122B50A387F6}" srcOrd="1" destOrd="0" parTransId="{5A61AEE9-C6B7-4254-8FBE-7B5C0D14DFB1}" sibTransId="{3030ED5A-A019-4DC0-8EAB-68CD2C989D58}"/>
    <dgm:cxn modelId="{222141F4-2F9D-49DD-A5A9-18D46BCD36DB}" type="presOf" srcId="{DBB8A145-B6D2-411E-8F8C-78F0D8D30EA7}" destId="{C7584E2B-9A22-4FA1-BA56-FB14AEFEED02}" srcOrd="0" destOrd="0" presId="urn:microsoft.com/office/officeart/2005/8/layout/vList2"/>
    <dgm:cxn modelId="{80100CF9-049D-4AEB-A4F1-7455CBC0CCB5}" type="presOf" srcId="{C159FBCD-DEDB-41B4-A775-2E1B6B63F418}" destId="{AF843647-DF08-4E0A-9738-A512284B8EBD}" srcOrd="0" destOrd="0" presId="urn:microsoft.com/office/officeart/2005/8/layout/vList2"/>
    <dgm:cxn modelId="{3CED0307-BD67-42C9-848B-C856284ADAFC}" type="presParOf" srcId="{C7584E2B-9A22-4FA1-BA56-FB14AEFEED02}" destId="{DC6395C1-AC54-4369-8558-5A202E00EBD1}" srcOrd="0" destOrd="0" presId="urn:microsoft.com/office/officeart/2005/8/layout/vList2"/>
    <dgm:cxn modelId="{7F0F428D-2AE4-4FBE-A30D-8C5C14497B8E}" type="presParOf" srcId="{C7584E2B-9A22-4FA1-BA56-FB14AEFEED02}" destId="{3984E3D7-B4E2-4E4A-BFF8-7CF6898E7DB0}" srcOrd="1" destOrd="0" presId="urn:microsoft.com/office/officeart/2005/8/layout/vList2"/>
    <dgm:cxn modelId="{B064A1A8-B62F-4E92-ADFB-7976B4749E34}" type="presParOf" srcId="{C7584E2B-9A22-4FA1-BA56-FB14AEFEED02}" destId="{50AFC643-7FC2-425D-BA72-DF9893784B47}" srcOrd="2" destOrd="0" presId="urn:microsoft.com/office/officeart/2005/8/layout/vList2"/>
    <dgm:cxn modelId="{13240121-B480-479B-B958-DF85CD8566C7}" type="presParOf" srcId="{C7584E2B-9A22-4FA1-BA56-FB14AEFEED02}" destId="{8DD211CE-20C4-400D-B7A4-3F61E16D048F}" srcOrd="3" destOrd="0" presId="urn:microsoft.com/office/officeart/2005/8/layout/vList2"/>
    <dgm:cxn modelId="{DEF850F1-6595-4C01-9A1D-558204C96E95}" type="presParOf" srcId="{C7584E2B-9A22-4FA1-BA56-FB14AEFEED02}" destId="{AF843647-DF08-4E0A-9738-A512284B8EBD}" srcOrd="4" destOrd="0" presId="urn:microsoft.com/office/officeart/2005/8/layout/vList2"/>
    <dgm:cxn modelId="{03A2FDD0-207F-4F29-87AF-B4A78740B7B7}" type="presParOf" srcId="{C7584E2B-9A22-4FA1-BA56-FB14AEFEED02}" destId="{47E79ED0-2BDB-4488-8DDD-C11E7EE7A45E}" srcOrd="5" destOrd="0" presId="urn:microsoft.com/office/officeart/2005/8/layout/vList2"/>
    <dgm:cxn modelId="{1BBAB122-6F31-490E-B579-543C67760EFA}" type="presParOf" srcId="{C7584E2B-9A22-4FA1-BA56-FB14AEFEED02}" destId="{F960DFAD-ECC6-46DE-94DE-2A078801F79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E110B-7FED-437A-AD8D-FDCB799388DB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90C1E-2CA9-4819-83C1-DA3F4A9522D7}">
      <dsp:nvSpPr>
        <dsp:cNvPr id="0" name=""/>
        <dsp:cNvSpPr/>
      </dsp:nvSpPr>
      <dsp:spPr>
        <a:xfrm>
          <a:off x="0" y="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Primero, sea paciente, intente transmitir cariño y seguridad, y sobre todo, contenga. Es importante evitar gritarles, regañarlos o ser indiferentes a las señales identificadas</a:t>
          </a:r>
          <a:r>
            <a:rPr lang="es-ES" sz="2800" kern="1200" dirty="0"/>
            <a:t>. </a:t>
          </a:r>
          <a:endParaRPr lang="en-US" sz="2800" kern="1200" dirty="0"/>
        </a:p>
      </dsp:txBody>
      <dsp:txXfrm>
        <a:off x="0" y="0"/>
        <a:ext cx="6492875" cy="2552700"/>
      </dsp:txXfrm>
    </dsp:sp>
    <dsp:sp modelId="{753B72FA-543C-4E8B-A063-EC36E38F5591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28D52-CA12-4643-86DA-A7C5D401280A}">
      <dsp:nvSpPr>
        <dsp:cNvPr id="0" name=""/>
        <dsp:cNvSpPr/>
      </dsp:nvSpPr>
      <dsp:spPr>
        <a:xfrm>
          <a:off x="0" y="255270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Luego es fundamental abordar la emoción o la situación que afecta a su hijo (a); haga preguntas tales como: ¿qué sientes? ¿qué crees que te hace sentir así? ¿qué puedo hacer para ayudarte a resolverlo?</a:t>
          </a:r>
          <a:endParaRPr lang="en-US" sz="2400" kern="1200" dirty="0"/>
        </a:p>
      </dsp:txBody>
      <dsp:txXfrm>
        <a:off x="0" y="2552700"/>
        <a:ext cx="6492875" cy="2552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395C1-AC54-4369-8558-5A202E00EBD1}">
      <dsp:nvSpPr>
        <dsp:cNvPr id="0" name=""/>
        <dsp:cNvSpPr/>
      </dsp:nvSpPr>
      <dsp:spPr>
        <a:xfrm>
          <a:off x="0" y="33520"/>
          <a:ext cx="6492875" cy="1416614"/>
        </a:xfrm>
        <a:prstGeom prst="roundRect">
          <a:avLst/>
        </a:prstGeom>
        <a:solidFill>
          <a:schemeClr val="bg1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Use palabras positivas</a:t>
          </a:r>
          <a:endParaRPr lang="en-US" sz="2000" kern="1200" dirty="0"/>
        </a:p>
      </dsp:txBody>
      <dsp:txXfrm>
        <a:off x="69153" y="102673"/>
        <a:ext cx="6354569" cy="1278308"/>
      </dsp:txXfrm>
    </dsp:sp>
    <dsp:sp modelId="{50AFC643-7FC2-425D-BA72-DF9893784B47}">
      <dsp:nvSpPr>
        <dsp:cNvPr id="0" name=""/>
        <dsp:cNvSpPr/>
      </dsp:nvSpPr>
      <dsp:spPr>
        <a:xfrm>
          <a:off x="0" y="1467414"/>
          <a:ext cx="6492875" cy="1416614"/>
        </a:xfrm>
        <a:prstGeom prst="roundRect">
          <a:avLst/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Para lograr la repetición de actitudes de colaboración es fundamental que elogie a su hijo (a) por algo que ha hecho bien. </a:t>
          </a:r>
          <a:endParaRPr lang="en-US" sz="2000" kern="1200" dirty="0"/>
        </a:p>
      </dsp:txBody>
      <dsp:txXfrm>
        <a:off x="69153" y="1536567"/>
        <a:ext cx="6354569" cy="1278308"/>
      </dsp:txXfrm>
    </dsp:sp>
    <dsp:sp modelId="{AF843647-DF08-4E0A-9738-A512284B8EBD}">
      <dsp:nvSpPr>
        <dsp:cNvPr id="0" name=""/>
        <dsp:cNvSpPr/>
      </dsp:nvSpPr>
      <dsp:spPr>
        <a:xfrm>
          <a:off x="0" y="2901309"/>
          <a:ext cx="6492875" cy="1416614"/>
        </a:xfrm>
        <a:prstGeom prst="roundRect">
          <a:avLst/>
        </a:prstGeom>
        <a:solidFill>
          <a:schemeClr val="bg1">
            <a:lumMod val="6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En el mismo sentido, es importante el refuerzo positivo en el ámbito académico. Este debe ser especifico, de lo contrario, tiene un impacto muy bajo en el estudiante</a:t>
          </a:r>
          <a:endParaRPr lang="en-US" sz="2000" kern="1200" dirty="0"/>
        </a:p>
      </dsp:txBody>
      <dsp:txXfrm>
        <a:off x="69153" y="2970462"/>
        <a:ext cx="6354569" cy="1278308"/>
      </dsp:txXfrm>
    </dsp:sp>
    <dsp:sp modelId="{F960DFAD-ECC6-46DE-94DE-2A078801F791}">
      <dsp:nvSpPr>
        <dsp:cNvPr id="0" name=""/>
        <dsp:cNvSpPr/>
      </dsp:nvSpPr>
      <dsp:spPr>
        <a:xfrm>
          <a:off x="0" y="4335203"/>
          <a:ext cx="6492875" cy="1416614"/>
        </a:xfrm>
        <a:prstGeom prst="roundRect">
          <a:avLst/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Establecer un diálogo luego de que el estudiante ha realizado una tarea o ha participado de una clase en línea es sumamente importante para que este tenga la oportunidad de revisar su propio proceso de aprendizaje</a:t>
          </a:r>
          <a:endParaRPr lang="en-US" sz="2000" kern="1200" dirty="0"/>
        </a:p>
      </dsp:txBody>
      <dsp:txXfrm>
        <a:off x="69153" y="4404356"/>
        <a:ext cx="6354569" cy="1278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52E1408-CF43-401A-8ECF-D4C841D7DFEF}" type="datetime1">
              <a:rPr lang="es-ES" smtClean="0"/>
              <a:t>09/06/2021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F2C8D43-8168-48C8-91A7-63EACBACA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0998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7791AE-9332-4D69-A47B-3B457B8FC289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603C52C-5E29-41AF-BAA3-8217E886DA08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03C52C-5E29-41AF-BAA3-8217E886DA0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736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03C52C-5E29-41AF-BAA3-8217E886DA0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96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03C52C-5E29-41AF-BAA3-8217E886DA0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34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ACBEE1-AAF3-441E-9BC5-61E402716858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0501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21997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14488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5616222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478645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0347993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5014881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5E5F3BC-4F87-475C-BF1E-F83B902382E3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36661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904D5C-47BC-4BF1-ACAB-47AB8299DCBD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054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4065291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B5E1A6-FB0D-4C52-BD33-69F52FF40AE5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6632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0182032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657BA9A-E95D-4189-9164-6541D8B66DE0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5678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64B3BC-C780-4EF7-8D11-FE20DCC75853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7219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975D7F-E9DE-41B5-AC62-6C7D02ED69BB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3359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2B3964C-00D9-44A5-95D6-77E1F5E0DBE2}" type="datetime1">
              <a:rPr lang="es-ES" noProof="0" smtClean="0"/>
              <a:t>09/06/2021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3428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134352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BE526C04-E023-4F97-AC46-6594FFA467F2}" type="datetime1">
              <a:rPr lang="es-ES" noProof="0" smtClean="0"/>
              <a:t>09/06/2021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25746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3D4922-3D1C-4679-9A86-15BFC1A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4E9BCF-1B67-4514-808C-A5DCBDEB4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2238778-9D1D-45F4-BB78-76F208A2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3667F4D-F2CD-4E50-BACC-24766910F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20CAAE25-D2F2-493F-9569-EC552C1AD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42D5E996-541D-42BA-8B22-F7E96752C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DB86F1-7C07-4D49-B9C9-7837A1FB2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92FDEA97-0861-44C0-9B26-4BB5F777A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A9F3AA02-C861-444A-9178-0BD3D3CE1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DE5CD8D-E704-46A1-BC3E-9A644A9FF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0405" y="1396180"/>
            <a:ext cx="6698127" cy="3842570"/>
          </a:xfrm>
        </p:spPr>
        <p:txBody>
          <a:bodyPr rtlCol="0" anchor="ctr">
            <a:normAutofit/>
          </a:bodyPr>
          <a:lstStyle/>
          <a:p>
            <a:pPr algn="ctr"/>
            <a:r>
              <a:rPr lang="es-ES" b="1" dirty="0"/>
              <a:t>Aprendizaje</a:t>
            </a:r>
            <a:br>
              <a:rPr lang="es-ES" b="1" dirty="0"/>
            </a:br>
            <a:r>
              <a:rPr lang="es-ES" b="1" dirty="0"/>
              <a:t> Socio-Emocional en tiempos de Pandemia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09A740-48C5-4AE5-879B-F567D3D7A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1396180"/>
            <a:ext cx="2531516" cy="3842569"/>
          </a:xfrm>
        </p:spPr>
        <p:txBody>
          <a:bodyPr rtlCol="0" anchor="ctr">
            <a:normAutofit/>
          </a:bodyPr>
          <a:lstStyle/>
          <a:p>
            <a:pPr rtl="0"/>
            <a:r>
              <a:rPr lang="es-ES" sz="2400" b="1" dirty="0">
                <a:solidFill>
                  <a:srgbClr val="FFFFFF"/>
                </a:solidFill>
              </a:rPr>
              <a:t>Colegio Alcántara de La Florida</a:t>
            </a:r>
          </a:p>
          <a:p>
            <a:pPr rtl="0"/>
            <a:r>
              <a:rPr lang="es-ES" sz="2400" b="1" dirty="0">
                <a:solidFill>
                  <a:srgbClr val="FFFFFF"/>
                </a:solidFill>
              </a:rPr>
              <a:t>Junio 2021</a:t>
            </a:r>
          </a:p>
          <a:p>
            <a:pPr rtl="0"/>
            <a:endParaRPr lang="es-E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66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E5C86FF1-C02B-45C1-81DE-0A972EF98D7A}"/>
              </a:ext>
            </a:extLst>
          </p:cNvPr>
          <p:cNvSpPr txBox="1"/>
          <p:nvPr/>
        </p:nvSpPr>
        <p:spPr>
          <a:xfrm>
            <a:off x="4370138" y="764372"/>
            <a:ext cx="7086600" cy="5216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Esta comunicación debe ser respetuosa, inclusiva, participativa y basada en el diálogo. Recordemos que los docentes también son madres y padres de Familia y esta pandemia les está afectando de igual manera. Es fundamental empatizar con las distintas situaciones y realidades que se están viviendo en muchas familias de nuestro país, cuyos </a:t>
            </a:r>
            <a:r>
              <a:rPr lang="en-US" sz="2000" dirty="0" err="1"/>
              <a:t>hijos</a:t>
            </a:r>
            <a:r>
              <a:rPr lang="en-US" sz="2000" dirty="0"/>
              <a:t> e </a:t>
            </a:r>
            <a:r>
              <a:rPr lang="en-US" sz="2000" dirty="0" err="1"/>
              <a:t>hijas</a:t>
            </a:r>
            <a:r>
              <a:rPr lang="en-US" sz="2000" dirty="0"/>
              <a:t> son estudiantes. Es un momento de interpelar a la bondad, a la solidaridad y a buscar acuerdos que </a:t>
            </a:r>
            <a:r>
              <a:rPr lang="en-US" sz="2000" dirty="0" err="1"/>
              <a:t>unan</a:t>
            </a:r>
            <a:r>
              <a:rPr lang="en-US" sz="2000" dirty="0"/>
              <a:t> </a:t>
            </a:r>
            <a:r>
              <a:rPr lang="en-US" sz="2000" dirty="0" err="1"/>
              <a:t>voluntades</a:t>
            </a:r>
            <a:r>
              <a:rPr lang="en-US" sz="2000" dirty="0"/>
              <a:t>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3F989B0-7D3D-4DCA-896F-72B5DE213AB9}"/>
              </a:ext>
            </a:extLst>
          </p:cNvPr>
          <p:cNvSpPr txBox="1"/>
          <p:nvPr/>
        </p:nvSpPr>
        <p:spPr>
          <a:xfrm>
            <a:off x="3504112" y="945271"/>
            <a:ext cx="60938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/>
              <a:t> </a:t>
            </a:r>
            <a:endParaRPr lang="es-CL" b="1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11D8D7A-07BE-4624-9955-DAF600B9D300}"/>
              </a:ext>
            </a:extLst>
          </p:cNvPr>
          <p:cNvSpPr txBox="1"/>
          <p:nvPr/>
        </p:nvSpPr>
        <p:spPr>
          <a:xfrm>
            <a:off x="1574800" y="4976336"/>
            <a:ext cx="9985829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ES" dirty="0"/>
              <a:t>Manténgase informado por medio de los canales oficiales. 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ES" dirty="0"/>
              <a:t> Registre las dudas que le surjan a usted y a su hijo (a), y comuníqueselas al docente la próxima vez que tenga contacto. 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ES" dirty="0"/>
              <a:t> Canalice sus dudas o inquietudes por medio de las redes de apoderados (as).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7907494-D438-4E86-B974-A6A628968C05}"/>
              </a:ext>
            </a:extLst>
          </p:cNvPr>
          <p:cNvSpPr txBox="1"/>
          <p:nvPr/>
        </p:nvSpPr>
        <p:spPr>
          <a:xfrm>
            <a:off x="3654047" y="767109"/>
            <a:ext cx="5486687" cy="72565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s-ES" sz="2400" b="1" dirty="0"/>
              <a:t>Mantenga una comunicación fluida con el Colegio</a:t>
            </a:r>
            <a:endParaRPr lang="en-US" sz="2400" b="1" dirty="0"/>
          </a:p>
        </p:txBody>
      </p:sp>
      <p:pic>
        <p:nvPicPr>
          <p:cNvPr id="10" name="Imagen 9" descr="Una señal de alto&#10;&#10;Descripción generada automáticamente con confianza media">
            <a:extLst>
              <a:ext uri="{FF2B5EF4-FFF2-40B4-BE49-F238E27FC236}">
                <a16:creationId xmlns:a16="http://schemas.microsoft.com/office/drawing/2014/main" id="{65D68CF3-52E0-4A5E-B77D-2F75E61C6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675" y="2472551"/>
            <a:ext cx="20002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F659138C-74A1-445B-848C-3608AE871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DFD7409-66D7-4C9C-B528-E79EB64A4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7455" y="0"/>
            <a:ext cx="5014912" cy="6862763"/>
            <a:chOff x="2928938" y="-4763"/>
            <a:chExt cx="5014912" cy="6862763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87990EF0-5F6F-4FE3-AA65-8968AF2DF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D78F7598-94C7-46E9-8B2A-CB44A0F25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99D2CBB1-072D-4875-B7D7-CADB0ABF3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58F600B4-EE22-4BA5-A764-9D80C335C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1E8DAD02-2B30-48A9-ACE0-2E9193091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F8F76B12-142C-41AF-B239-F414ABCFA2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25F4217-4021-45A0-812B-398F9A7A93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929" y="667808"/>
            <a:ext cx="10894142" cy="5580592"/>
          </a:xfrm>
          <a:prstGeom prst="rect">
            <a:avLst/>
          </a:prstGeom>
          <a:ln w="3175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6F4EBC-E415-40E4-A8BA-BA66F0B63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920240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7DC4671F-44DF-4222-B324-3119BE5237AE}"/>
              </a:ext>
            </a:extLst>
          </p:cNvPr>
          <p:cNvSpPr txBox="1"/>
          <p:nvPr/>
        </p:nvSpPr>
        <p:spPr>
          <a:xfrm>
            <a:off x="5007932" y="1261873"/>
            <a:ext cx="5951013" cy="4449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La </a:t>
            </a:r>
            <a:r>
              <a:rPr lang="en-US" sz="2000" dirty="0" err="1"/>
              <a:t>pandemia</a:t>
            </a:r>
            <a:r>
              <a:rPr lang="en-US" sz="2000" dirty="0"/>
              <a:t> Covid-19 ha </a:t>
            </a:r>
            <a:r>
              <a:rPr lang="en-US" sz="2000" dirty="0" err="1"/>
              <a:t>alterado</a:t>
            </a:r>
            <a:r>
              <a:rPr lang="en-US" sz="2000" dirty="0"/>
              <a:t> la </a:t>
            </a:r>
            <a:r>
              <a:rPr lang="en-US" sz="2000" dirty="0" err="1"/>
              <a:t>vida</a:t>
            </a:r>
            <a:r>
              <a:rPr lang="en-US" sz="2000" dirty="0"/>
              <a:t> de </a:t>
            </a:r>
            <a:r>
              <a:rPr lang="en-US" sz="2000" dirty="0" err="1"/>
              <a:t>todo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mundo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todos</a:t>
            </a:r>
            <a:r>
              <a:rPr lang="en-US" sz="2000" dirty="0"/>
              <a:t> sus </a:t>
            </a:r>
            <a:r>
              <a:rPr lang="en-US" sz="2000" dirty="0" err="1"/>
              <a:t>aspectos</a:t>
            </a:r>
            <a:r>
              <a:rPr lang="en-US" sz="2000" dirty="0"/>
              <a:t>, por </a:t>
            </a:r>
            <a:r>
              <a:rPr lang="en-US" sz="2000" dirty="0" err="1"/>
              <a:t>eso</a:t>
            </a:r>
            <a:r>
              <a:rPr lang="en-US" sz="2000" dirty="0"/>
              <a:t>  </a:t>
            </a:r>
            <a:r>
              <a:rPr lang="en-US" sz="2000" dirty="0" err="1"/>
              <a:t>resulta</a:t>
            </a:r>
            <a:r>
              <a:rPr lang="en-US" sz="2000" dirty="0"/>
              <a:t> </a:t>
            </a:r>
            <a:r>
              <a:rPr lang="en-US" sz="2000" dirty="0" err="1"/>
              <a:t>relevante</a:t>
            </a:r>
            <a:r>
              <a:rPr lang="en-US" sz="2000" dirty="0"/>
              <a:t> </a:t>
            </a:r>
            <a:r>
              <a:rPr lang="en-US" sz="2000" dirty="0" err="1"/>
              <a:t>considerar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invaluable </a:t>
            </a:r>
            <a:r>
              <a:rPr lang="en-US" sz="2000" dirty="0" err="1"/>
              <a:t>aporte</a:t>
            </a:r>
            <a:r>
              <a:rPr lang="en-US" sz="2000" dirty="0"/>
              <a:t> que miles de </a:t>
            </a:r>
            <a:r>
              <a:rPr lang="en-US" sz="2000" dirty="0" err="1"/>
              <a:t>familias</a:t>
            </a:r>
            <a:r>
              <a:rPr lang="en-US" sz="2000" dirty="0"/>
              <a:t> </a:t>
            </a:r>
            <a:r>
              <a:rPr lang="en-US" sz="2000" dirty="0" err="1"/>
              <a:t>están</a:t>
            </a:r>
            <a:r>
              <a:rPr lang="en-US" sz="2000" dirty="0"/>
              <a:t> </a:t>
            </a:r>
            <a:r>
              <a:rPr lang="en-US" sz="2000" dirty="0" err="1"/>
              <a:t>haciendo</a:t>
            </a:r>
            <a:r>
              <a:rPr lang="en-US" sz="2000" dirty="0"/>
              <a:t> a la </a:t>
            </a:r>
            <a:r>
              <a:rPr lang="en-US" sz="2000" dirty="0" err="1"/>
              <a:t>educación</a:t>
            </a:r>
            <a:r>
              <a:rPr lang="en-US" sz="2000" dirty="0"/>
              <a:t> de los </a:t>
            </a:r>
            <a:r>
              <a:rPr lang="en-US" sz="2000" dirty="0" err="1"/>
              <a:t>hijos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contexto</a:t>
            </a:r>
            <a:r>
              <a:rPr lang="en-US" sz="2000" dirty="0"/>
              <a:t> actual y por lo </a:t>
            </a:r>
            <a:r>
              <a:rPr lang="en-US" sz="2000" dirty="0" err="1"/>
              <a:t>mismo</a:t>
            </a:r>
            <a:r>
              <a:rPr lang="en-US" sz="2000" dirty="0"/>
              <a:t>, es </a:t>
            </a:r>
            <a:r>
              <a:rPr lang="en-US" sz="2000" dirty="0" err="1"/>
              <a:t>importante</a:t>
            </a:r>
            <a:r>
              <a:rPr lang="en-US" sz="2000" dirty="0"/>
              <a:t> </a:t>
            </a:r>
            <a:r>
              <a:rPr lang="en-US" sz="2000" dirty="0" err="1"/>
              <a:t>poner</a:t>
            </a:r>
            <a:r>
              <a:rPr lang="en-US" sz="2000" dirty="0"/>
              <a:t>  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énfasis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dimensión</a:t>
            </a:r>
            <a:r>
              <a:rPr lang="en-US" sz="2000" dirty="0"/>
              <a:t> </a:t>
            </a:r>
            <a:r>
              <a:rPr lang="en-US" sz="2000" dirty="0" err="1"/>
              <a:t>socioemocional</a:t>
            </a:r>
            <a:r>
              <a:rPr lang="en-US" sz="2000" dirty="0"/>
              <a:t> de los </a:t>
            </a:r>
            <a:r>
              <a:rPr lang="en-US" sz="2000" dirty="0" err="1"/>
              <a:t>niños</a:t>
            </a:r>
            <a:r>
              <a:rPr lang="en-US" sz="2000" dirty="0"/>
              <a:t>, </a:t>
            </a:r>
            <a:r>
              <a:rPr lang="en-US" sz="2000" dirty="0" err="1"/>
              <a:t>niñas</a:t>
            </a:r>
            <a:r>
              <a:rPr lang="en-US" sz="2000" dirty="0"/>
              <a:t> y </a:t>
            </a:r>
            <a:r>
              <a:rPr lang="en-US" sz="2000" dirty="0" err="1"/>
              <a:t>jóvenes</a:t>
            </a:r>
            <a:r>
              <a:rPr lang="en-US" sz="2000" dirty="0"/>
              <a:t> y que </a:t>
            </a:r>
            <a:r>
              <a:rPr lang="en-US" sz="2000" dirty="0" err="1"/>
              <a:t>estamos</a:t>
            </a:r>
            <a:r>
              <a:rPr lang="en-US" sz="2000" dirty="0"/>
              <a:t> </a:t>
            </a:r>
            <a:r>
              <a:rPr lang="en-US" sz="2000" dirty="0" err="1"/>
              <a:t>ciertos</a:t>
            </a:r>
            <a:r>
              <a:rPr lang="en-US" sz="2000" dirty="0"/>
              <a:t>, </a:t>
            </a:r>
            <a:r>
              <a:rPr lang="en-US" sz="2000" dirty="0" err="1"/>
              <a:t>repercutirá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bienestar</a:t>
            </a:r>
            <a:r>
              <a:rPr lang="en-US" sz="2000" dirty="0"/>
              <a:t> de </a:t>
            </a:r>
            <a:r>
              <a:rPr lang="en-US" sz="2000" dirty="0" err="1"/>
              <a:t>todos</a:t>
            </a:r>
            <a:r>
              <a:rPr lang="en-US" sz="2000" dirty="0"/>
              <a:t> los </a:t>
            </a:r>
            <a:r>
              <a:rPr lang="en-US" sz="2000" dirty="0" err="1"/>
              <a:t>integrantes</a:t>
            </a:r>
            <a:r>
              <a:rPr lang="en-US" sz="2000" dirty="0"/>
              <a:t> del </a:t>
            </a:r>
            <a:r>
              <a:rPr lang="en-US" sz="2000" dirty="0" err="1"/>
              <a:t>núcleo</a:t>
            </a:r>
            <a:r>
              <a:rPr lang="en-US" sz="2000" dirty="0"/>
              <a:t> familiar</a:t>
            </a:r>
          </a:p>
        </p:txBody>
      </p:sp>
    </p:spTree>
    <p:extLst>
      <p:ext uri="{BB962C8B-B14F-4D97-AF65-F5344CB8AC3E}">
        <p14:creationId xmlns:p14="http://schemas.microsoft.com/office/powerpoint/2010/main" val="2869334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3096384" cy="5105400"/>
          </a:xfrm>
        </p:spPr>
        <p:txBody>
          <a:bodyPr rtlCol="0">
            <a:normAutofit/>
          </a:bodyPr>
          <a:lstStyle/>
          <a:p>
            <a:pPr algn="l"/>
            <a:r>
              <a:rPr lang="es-ES" sz="3200" b="1" dirty="0"/>
              <a:t>Cuide y atienda el bienestar socioemocional de los integrantes de su familia</a:t>
            </a:r>
            <a:endParaRPr lang="es-ES" sz="3200" dirty="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 rtlCol="0">
            <a:normAutofit lnSpcReduction="10000"/>
          </a:bodyPr>
          <a:lstStyle/>
          <a:p>
            <a:pPr rtl="0">
              <a:lnSpc>
                <a:spcPct val="100000"/>
              </a:lnSpc>
            </a:pPr>
            <a:r>
              <a:rPr lang="es-ES" dirty="0"/>
              <a:t>Las emociones son propias de la naturaleza humana; influyen en las conductas y expresiones de una persona.</a:t>
            </a:r>
          </a:p>
          <a:p>
            <a:pPr rtl="0">
              <a:lnSpc>
                <a:spcPct val="100000"/>
              </a:lnSpc>
            </a:pPr>
            <a:endParaRPr lang="es-ES" dirty="0"/>
          </a:p>
          <a:p>
            <a:pPr algn="just" rtl="0">
              <a:lnSpc>
                <a:spcPct val="100000"/>
              </a:lnSpc>
            </a:pPr>
            <a:r>
              <a:rPr lang="es-ES" dirty="0"/>
              <a:t>Las emociones hay que hacerlas conscientes, educarlas y gestionarlas para relacionarse de mejor manera con los demás, y por sobre todo, logrando el propio bienestar.</a:t>
            </a:r>
          </a:p>
          <a:p>
            <a:pPr algn="just" rtl="0">
              <a:lnSpc>
                <a:spcPct val="100000"/>
              </a:lnSpc>
            </a:pPr>
            <a:endParaRPr lang="es-ES" dirty="0"/>
          </a:p>
          <a:p>
            <a:pPr algn="just" rtl="0">
              <a:lnSpc>
                <a:spcPct val="100000"/>
              </a:lnSpc>
            </a:pPr>
            <a:r>
              <a:rPr lang="es-ES" dirty="0"/>
              <a:t>Es necesario acompañar a los hijos en el proceso de aprendizaje emocional con el objetivo de que logren gestionar sus emociones</a:t>
            </a:r>
          </a:p>
          <a:p>
            <a:pPr rtl="0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19423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 rtlCol="0">
            <a:normAutofit/>
          </a:bodyPr>
          <a:lstStyle/>
          <a:p>
            <a:r>
              <a:rPr lang="es-ES" sz="2800" b="1" dirty="0">
                <a:solidFill>
                  <a:srgbClr val="FFFFFF"/>
                </a:solidFill>
              </a:rPr>
              <a:t>Cuide y atienda el bienestar socioemocional de los integrantes de su  familia</a:t>
            </a:r>
            <a:endParaRPr lang="es-ES" sz="2800" dirty="0">
              <a:solidFill>
                <a:srgbClr val="FFFFFF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20" name="Marcador de contenido 2">
            <a:extLst>
              <a:ext uri="{FF2B5EF4-FFF2-40B4-BE49-F238E27FC236}">
                <a16:creationId xmlns:a16="http://schemas.microsoft.com/office/drawing/2014/main" id="{30D8322B-8F12-4DD8-ADC7-D40983E280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914896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621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DFAAE7-061D-4086-99EC-872CB3050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570099-A243-48DD-9EAE-36F4AC09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id="{45E4A74B-6514-424A-ADFA-C232FA6B9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1"/>
            <a:ext cx="858884" cy="2780957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F61C5C86-C785-4B92-9F2D-133B8B8C2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1"/>
            <a:ext cx="835810" cy="2671495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954D0BF9-002C-4D3A-A222-C166094A5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5830"/>
            <a:ext cx="2175413" cy="4272171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6080EB6E-D69F-43B1-91EC-75C303342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9078" y="2695292"/>
            <a:ext cx="2690743" cy="4162709"/>
          </a:xfrm>
          <a:custGeom>
            <a:avLst/>
            <a:gdLst/>
            <a:ahLst/>
            <a:cxnLst/>
            <a:rect l="0" t="0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21BA816A-EE68-4A96-BA05-73303B2F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2690532"/>
            <a:ext cx="2904320" cy="4167469"/>
          </a:xfrm>
          <a:custGeom>
            <a:avLst/>
            <a:gdLst>
              <a:gd name="connsiteX0" fmla="*/ 0 w 2904320"/>
              <a:gd name="connsiteY0" fmla="*/ 0 h 4167469"/>
              <a:gd name="connsiteX1" fmla="*/ 288431 w 2904320"/>
              <a:gd name="connsiteY1" fmla="*/ 90425 h 4167469"/>
              <a:gd name="connsiteX2" fmla="*/ 2904320 w 2904320"/>
              <a:gd name="connsiteY2" fmla="*/ 3220465 h 4167469"/>
              <a:gd name="connsiteX3" fmla="*/ 2904320 w 2904320"/>
              <a:gd name="connsiteY3" fmla="*/ 4167469 h 4167469"/>
              <a:gd name="connsiteX4" fmla="*/ 2694589 w 2904320"/>
              <a:gd name="connsiteY4" fmla="*/ 4167469 h 4167469"/>
              <a:gd name="connsiteX5" fmla="*/ 3846 w 2904320"/>
              <a:gd name="connsiteY5" fmla="*/ 4759 h 4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4320" h="4167469">
                <a:moveTo>
                  <a:pt x="0" y="0"/>
                </a:moveTo>
                <a:lnTo>
                  <a:pt x="288431" y="90425"/>
                </a:lnTo>
                <a:lnTo>
                  <a:pt x="2904320" y="3220465"/>
                </a:lnTo>
                <a:lnTo>
                  <a:pt x="2904320" y="4167469"/>
                </a:lnTo>
                <a:lnTo>
                  <a:pt x="2694589" y="4167469"/>
                </a:lnTo>
                <a:lnTo>
                  <a:pt x="3846" y="475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30" name="Freeform 15">
            <a:extLst>
              <a:ext uri="{FF2B5EF4-FFF2-40B4-BE49-F238E27FC236}">
                <a16:creationId xmlns:a16="http://schemas.microsoft.com/office/drawing/2014/main" id="{22A94CDB-5D63-4C75-9CB6-6C18CDF37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1071"/>
            <a:ext cx="2894568" cy="4276930"/>
          </a:xfrm>
          <a:custGeom>
            <a:avLst/>
            <a:gdLst/>
            <a:ahLst/>
            <a:cxnLst/>
            <a:rect l="0" t="0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7C949A8-1D06-4BBD-A15E-3AC230C1FD80}"/>
              </a:ext>
            </a:extLst>
          </p:cNvPr>
          <p:cNvSpPr txBox="1"/>
          <p:nvPr/>
        </p:nvSpPr>
        <p:spPr>
          <a:xfrm>
            <a:off x="3854451" y="1350499"/>
            <a:ext cx="7648572" cy="44407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dirty="0"/>
              <a:t>Es importante mediar, dosificar la información que los estudiantes reciben, e incluso, a veces es importante desconectarse de los medios de comunicación; intente no tener la televisión prendida constantemente, en especial manténgala apagada cuando los estudiantes están haciendo tareas o están jugando.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endParaRPr lang="en-US" sz="2400" dirty="0"/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endParaRPr lang="en-US" sz="2400" dirty="0"/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dirty="0"/>
              <a:t>Además, es importante que converse con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hijo</a:t>
            </a:r>
            <a:r>
              <a:rPr lang="en-US" sz="2400" dirty="0"/>
              <a:t> (a) respecto de las </a:t>
            </a:r>
            <a:r>
              <a:rPr lang="en-US" sz="2400" dirty="0" err="1"/>
              <a:t>dudas</a:t>
            </a:r>
            <a:r>
              <a:rPr lang="en-US" sz="2400" dirty="0"/>
              <a:t> que tenga sobre la pandemia</a:t>
            </a:r>
          </a:p>
        </p:txBody>
      </p:sp>
    </p:spTree>
    <p:extLst>
      <p:ext uri="{BB962C8B-B14F-4D97-AF65-F5344CB8AC3E}">
        <p14:creationId xmlns:p14="http://schemas.microsoft.com/office/powerpoint/2010/main" val="258245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B8492CB-DFBA-4A82-9778-F21493DA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E34CC1C8-EBDD-4AEA-83E6-B27575B62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D6B38644-B85D-4211-9526-5B4C2A662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8A8B2820-6B8F-4C19-BFC5-D28EE44E5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773528ED-4D37-4A77-A8CA-86B6221C5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8A58A902-E944-4399-9A93-A91A6A82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4EDB1155-2E8E-4FB8-AD42-101FE4383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32EF11D-3E57-4324-8267-5B5B358C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234950"/>
            <a:ext cx="7828945" cy="17525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Entonces, ¿qué debe tener en cuenta?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BB3645C-CF16-4087-A1CB-E94E97DBC531}"/>
              </a:ext>
            </a:extLst>
          </p:cNvPr>
          <p:cNvSpPr txBox="1"/>
          <p:nvPr/>
        </p:nvSpPr>
        <p:spPr>
          <a:xfrm>
            <a:off x="1018190" y="2181497"/>
            <a:ext cx="9016396" cy="383354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dirty="0"/>
              <a:t> </a:t>
            </a:r>
            <a:r>
              <a:rPr lang="en-US" sz="3100" dirty="0"/>
              <a:t>Observe a </a:t>
            </a:r>
            <a:r>
              <a:rPr lang="en-US" sz="3100" dirty="0" err="1"/>
              <a:t>su</a:t>
            </a:r>
            <a:r>
              <a:rPr lang="en-US" sz="3100" dirty="0"/>
              <a:t> </a:t>
            </a:r>
            <a:r>
              <a:rPr lang="en-US" sz="3100" dirty="0" err="1"/>
              <a:t>hijo</a:t>
            </a:r>
            <a:r>
              <a:rPr lang="en-US" sz="3100" dirty="0"/>
              <a:t> (a), sus conductas son señales de lo que siente.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3100" dirty="0"/>
              <a:t> Primero contenga, luego hablen de lo que sienten. 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3100" dirty="0"/>
              <a:t>Recurra a las redes de apoyo que ofrece el establecimiento.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3100" dirty="0"/>
              <a:t>  Medie la información que reciben los estudiantes; de vez en cuando es bueno apagar el televisor. 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3100" dirty="0"/>
              <a:t>Mantengan contacto con familiares y amigos a través de medios seguros. 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3100" dirty="0"/>
              <a:t> Cuide el tiempo que su </a:t>
            </a:r>
            <a:r>
              <a:rPr lang="en-US" sz="3100" dirty="0" err="1"/>
              <a:t>hijo</a:t>
            </a:r>
            <a:r>
              <a:rPr lang="en-US" sz="3100" dirty="0"/>
              <a:t> (a) </a:t>
            </a:r>
            <a:r>
              <a:rPr lang="en-US" sz="3100" dirty="0" err="1"/>
              <a:t>pasa</a:t>
            </a:r>
            <a:r>
              <a:rPr lang="en-US" sz="3100" dirty="0"/>
              <a:t> frente a las pantallas. 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3100" dirty="0"/>
              <a:t> Transmita a </a:t>
            </a:r>
            <a:r>
              <a:rPr lang="en-US" sz="3100" dirty="0" err="1"/>
              <a:t>su</a:t>
            </a:r>
            <a:r>
              <a:rPr lang="en-US" sz="3100" dirty="0"/>
              <a:t> </a:t>
            </a:r>
            <a:r>
              <a:rPr lang="en-US" sz="3100" dirty="0" err="1"/>
              <a:t>hijo</a:t>
            </a:r>
            <a:r>
              <a:rPr lang="en-US" sz="3100" dirty="0"/>
              <a:t> (a) tranquilidad sobre las evaluaciones</a:t>
            </a:r>
          </a:p>
        </p:txBody>
      </p:sp>
    </p:spTree>
    <p:extLst>
      <p:ext uri="{BB962C8B-B14F-4D97-AF65-F5344CB8AC3E}">
        <p14:creationId xmlns:p14="http://schemas.microsoft.com/office/powerpoint/2010/main" val="4222855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5FF890B-3CE7-403A-AECE-2DE04FC7A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9A4E160-6CFD-4514-9E20-CA6692CCD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DCD16F5-8D15-45FD-BA62-ADAC08183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E7CFAF28-6FDA-4C2C-BE51-123D1115F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1FD12703-0627-4991-B2A4-F96519F90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A5758E0B-DF61-40A8-B765-BC6841906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E063A1F-9566-4436-B4E3-2890FBBC2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AFDFF03E-CCE4-46B5-B5AC-556891763F45}"/>
              </a:ext>
            </a:extLst>
          </p:cNvPr>
          <p:cNvSpPr txBox="1"/>
          <p:nvPr/>
        </p:nvSpPr>
        <p:spPr>
          <a:xfrm>
            <a:off x="3830958" y="599050"/>
            <a:ext cx="5486687" cy="72565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2400" b="1" dirty="0"/>
              <a:t>CREE UNA RUTINA FLEXIBLE Y CONSISTENTE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5DE11B5-7999-4165-A072-1983C6B2EA61}"/>
              </a:ext>
            </a:extLst>
          </p:cNvPr>
          <p:cNvSpPr txBox="1"/>
          <p:nvPr/>
        </p:nvSpPr>
        <p:spPr>
          <a:xfrm>
            <a:off x="2587626" y="1843479"/>
            <a:ext cx="895994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s-ES" sz="2400" dirty="0"/>
              <a:t>Planifique un horario para usted y sus hijos (as) que considere tiempos para estudio, lectura, clases en línea, así como tiempo libre.</a:t>
            </a:r>
          </a:p>
          <a:p>
            <a:pPr marL="342900" indent="-342900" algn="just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s-ES" sz="2400" dirty="0"/>
              <a:t> Pregunte a su hijo (a) sobre las actividades que quiere realizar y evalúen si es posible de acuerdo a las normas dictadas por la autoridad.</a:t>
            </a:r>
          </a:p>
          <a:p>
            <a:pPr marL="342900" indent="-342900" algn="just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s-ES" sz="2400" dirty="0"/>
              <a:t> Incluya alguna actividad física para cada día. </a:t>
            </a:r>
          </a:p>
          <a:p>
            <a:pPr marL="342900" indent="-342900" algn="just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s-ES" sz="2400" dirty="0"/>
              <a:t> Planifique el tiempo de tareas teniendo en cuenta el tiempo de concentración de su hijo (a). </a:t>
            </a:r>
          </a:p>
          <a:p>
            <a:pPr marL="342900" indent="-342900" algn="just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s-ES" sz="2400" dirty="0"/>
              <a:t> Esté atento a los cambios emocionales de su hijo (a), estos influyen en su disposición para hacer tareas o estudiar. </a:t>
            </a:r>
          </a:p>
          <a:p>
            <a:pPr marL="342900" indent="-342900" algn="just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s-ES" sz="2400" dirty="0"/>
              <a:t> Explique al estudiante que hay factores que no pueden controlar, lo cual es completamente normal.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10180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10">
            <a:extLst>
              <a:ext uri="{FF2B5EF4-FFF2-40B4-BE49-F238E27FC236}">
                <a16:creationId xmlns:a16="http://schemas.microsoft.com/office/drawing/2014/main" id="{3F1527C3-06F4-4F4D-B364-8E9726645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F1C23D2-D74F-4456-AD7B-904A6E28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78577AD-563A-4936-9ACB-FDCF29841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C9F3743-BFAB-4636-81C7-ACD99C694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FC58029E-BC15-45E4-AA28-CC80C96A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41CBB721-7EDD-4FEA-9D6B-A3656D9F4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4C945CDA-4F14-4FA0-B272-B1E25B4F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34" name="Rectangle 18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F479223-E404-4913-8A6B-691504B48663}"/>
              </a:ext>
            </a:extLst>
          </p:cNvPr>
          <p:cNvSpPr txBox="1"/>
          <p:nvPr/>
        </p:nvSpPr>
        <p:spPr>
          <a:xfrm>
            <a:off x="683609" y="764372"/>
            <a:ext cx="3173688" cy="52160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4000" b="1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RECUERDE QUE ES UN MODELO PARA  SUS HIJOS</a:t>
            </a:r>
          </a:p>
        </p:txBody>
      </p: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508CEA29-4D70-4C23-B788-1D8A7F31D8F4}"/>
              </a:ext>
            </a:extLst>
          </p:cNvPr>
          <p:cNvSpPr txBox="1"/>
          <p:nvPr/>
        </p:nvSpPr>
        <p:spPr>
          <a:xfrm>
            <a:off x="4421791" y="764372"/>
            <a:ext cx="7086600" cy="5216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Si usted mantiene distancias seguras, hábitos de limpieza como el lavado de manos y trata a los demás con empatía, especialmente a aquellos que están enfermos o en situación de vulnerabilidad, sus </a:t>
            </a:r>
            <a:r>
              <a:rPr lang="en-US" sz="2000" dirty="0" err="1"/>
              <a:t>hijos</a:t>
            </a:r>
            <a:r>
              <a:rPr lang="en-US" sz="2000" dirty="0"/>
              <a:t> (as)  aprenderán de usted.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 Lo mismo ocurre con las tareas y el estudio; es importante modelar rutinas diarias, por </a:t>
            </a:r>
            <a:r>
              <a:rPr lang="en-US" sz="2000" dirty="0" err="1"/>
              <a:t>ejemplo</a:t>
            </a:r>
            <a:r>
              <a:rPr lang="en-US" sz="2000" dirty="0"/>
              <a:t>: </a:t>
            </a:r>
            <a:r>
              <a:rPr lang="en-US" sz="2000" dirty="0" err="1"/>
              <a:t>invitar</a:t>
            </a:r>
            <a:r>
              <a:rPr lang="en-US" sz="2000" dirty="0"/>
              <a:t> al estudiante a preparar en conjunto el espacio para el trabajo (de usted) y para el estudio (del hijo), es decir, un lugar tranquilo, ordenado, con los materiales a disposición.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s-ES" sz="2000" dirty="0"/>
              <a:t>Realice las acciones que quiere ver en su hijo (a).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s-ES" sz="2000" dirty="0"/>
              <a:t> Prepare el espacio de estudio en conjunto con su hijo (a).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495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1092D16-14DA-4606-831F-0DB3EEECB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1806E72-5EFD-4407-B492-2EBC71FF5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A81CA3B-9A2E-4F71-BF99-2C58BA76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00EF4F3-D70F-44D5-A71C-69C3FA0D28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CC930FA-FD42-4EF1-A9AB-0F9C30238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8F276C-D13F-46CF-9880-2050C2DBF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AB50995-FA10-4035-B16D-7D3989B2B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0D68244-FB6D-4412-90BF-6D95906BAC2C}"/>
              </a:ext>
            </a:extLst>
          </p:cNvPr>
          <p:cNvSpPr txBox="1"/>
          <p:nvPr/>
        </p:nvSpPr>
        <p:spPr>
          <a:xfrm>
            <a:off x="283183" y="1661197"/>
            <a:ext cx="4403709" cy="3675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ln w="3175" cmpd="sng">
                  <a:noFill/>
                </a:ln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LENGUAJE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ln w="3175" cmpd="sng">
                  <a:noFill/>
                </a:ln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POSITIVO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ln w="3175" cmpd="sng">
                  <a:noFill/>
                </a:ln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en-US" sz="3200" b="1" dirty="0">
              <a:ln w="3175" cmpd="sng">
                <a:noFill/>
              </a:ln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7" name="CuadroTexto 2">
            <a:extLst>
              <a:ext uri="{FF2B5EF4-FFF2-40B4-BE49-F238E27FC236}">
                <a16:creationId xmlns:a16="http://schemas.microsoft.com/office/drawing/2014/main" id="{3EECDA94-3D98-4B2C-BFE8-980CBF3FA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947014"/>
              </p:ext>
            </p:extLst>
          </p:nvPr>
        </p:nvGraphicFramePr>
        <p:xfrm>
          <a:off x="5010150" y="685800"/>
          <a:ext cx="6492875" cy="5785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9104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10EE66-8707-456F-8F2E-091D581CB03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94</TotalTime>
  <Words>951</Words>
  <Application>Microsoft Office PowerPoint</Application>
  <PresentationFormat>Panorámica</PresentationFormat>
  <Paragraphs>53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Corbel</vt:lpstr>
      <vt:lpstr>Wingdings</vt:lpstr>
      <vt:lpstr>Parallax</vt:lpstr>
      <vt:lpstr>Aprendizaje  Socio-Emocional en tiempos de Pandemia</vt:lpstr>
      <vt:lpstr>Presentación de PowerPoint</vt:lpstr>
      <vt:lpstr>Cuide y atienda el bienestar socioemocional de los integrantes de su familia</vt:lpstr>
      <vt:lpstr>Cuide y atienda el bienestar socioemocional de los integrantes de su  familia</vt:lpstr>
      <vt:lpstr>Presentación de PowerPoint</vt:lpstr>
      <vt:lpstr>Entonces, ¿qué debe tener en cuenta?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Socio-Emocional</dc:title>
  <dc:creator>Marcela Diaz Herrera</dc:creator>
  <cp:lastModifiedBy>MARÍA ANGÉLICA SAN JUAN LÓPEZ</cp:lastModifiedBy>
  <cp:revision>23</cp:revision>
  <dcterms:created xsi:type="dcterms:W3CDTF">2021-06-08T22:48:13Z</dcterms:created>
  <dcterms:modified xsi:type="dcterms:W3CDTF">2021-06-09T19:50:22Z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