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57" r:id="rId3"/>
    <p:sldId id="310" r:id="rId4"/>
    <p:sldId id="263" r:id="rId5"/>
    <p:sldId id="264" r:id="rId6"/>
    <p:sldId id="302" r:id="rId7"/>
    <p:sldId id="311" r:id="rId8"/>
    <p:sldId id="260" r:id="rId9"/>
    <p:sldId id="258" r:id="rId10"/>
    <p:sldId id="259" r:id="rId11"/>
    <p:sldId id="294" r:id="rId12"/>
    <p:sldId id="30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40A34BE-BD1F-4B5D-ADB9-A5257A23B407}" type="datetimeFigureOut">
              <a:rPr lang="es-CL" smtClean="0"/>
              <a:t>26-02-2021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5C68BF1-9C7D-45FE-B783-7B67C307BB8C}" type="slidenum">
              <a:rPr lang="es-CL" smtClean="0"/>
              <a:t>‹Nº›</a:t>
            </a:fld>
            <a:endParaRPr lang="es-CL"/>
          </a:p>
        </p:txBody>
      </p:sp>
    </p:spTree>
    <p:extLst>
      <p:ext uri="{BB962C8B-B14F-4D97-AF65-F5344CB8AC3E}">
        <p14:creationId xmlns:p14="http://schemas.microsoft.com/office/powerpoint/2010/main" val="3978990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40A34BE-BD1F-4B5D-ADB9-A5257A23B407}" type="datetimeFigureOut">
              <a:rPr lang="es-CL" smtClean="0"/>
              <a:t>26-02-2021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5C68BF1-9C7D-45FE-B783-7B67C307BB8C}" type="slidenum">
              <a:rPr lang="es-CL" smtClean="0"/>
              <a:t>‹Nº›</a:t>
            </a:fld>
            <a:endParaRPr lang="es-CL"/>
          </a:p>
        </p:txBody>
      </p:sp>
    </p:spTree>
    <p:extLst>
      <p:ext uri="{BB962C8B-B14F-4D97-AF65-F5344CB8AC3E}">
        <p14:creationId xmlns:p14="http://schemas.microsoft.com/office/powerpoint/2010/main" val="1391218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40A34BE-BD1F-4B5D-ADB9-A5257A23B407}" type="datetimeFigureOut">
              <a:rPr lang="es-CL" smtClean="0"/>
              <a:t>26-02-2021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5C68BF1-9C7D-45FE-B783-7B67C307BB8C}" type="slidenum">
              <a:rPr lang="es-CL" smtClean="0"/>
              <a:t>‹Nº›</a:t>
            </a:fld>
            <a:endParaRPr lang="es-C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39477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40A34BE-BD1F-4B5D-ADB9-A5257A23B407}" type="datetimeFigureOut">
              <a:rPr lang="es-CL" smtClean="0"/>
              <a:t>26-02-2021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5C68BF1-9C7D-45FE-B783-7B67C307BB8C}" type="slidenum">
              <a:rPr lang="es-CL" smtClean="0"/>
              <a:t>‹Nº›</a:t>
            </a:fld>
            <a:endParaRPr lang="es-CL"/>
          </a:p>
        </p:txBody>
      </p:sp>
    </p:spTree>
    <p:extLst>
      <p:ext uri="{BB962C8B-B14F-4D97-AF65-F5344CB8AC3E}">
        <p14:creationId xmlns:p14="http://schemas.microsoft.com/office/powerpoint/2010/main" val="2759908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40A34BE-BD1F-4B5D-ADB9-A5257A23B407}" type="datetimeFigureOut">
              <a:rPr lang="es-CL" smtClean="0"/>
              <a:t>26-02-2021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5C68BF1-9C7D-45FE-B783-7B67C307BB8C}" type="slidenum">
              <a:rPr lang="es-CL" smtClean="0"/>
              <a:t>‹Nº›</a:t>
            </a:fld>
            <a:endParaRPr lang="es-C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2769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40A34BE-BD1F-4B5D-ADB9-A5257A23B407}" type="datetimeFigureOut">
              <a:rPr lang="es-CL" smtClean="0"/>
              <a:t>26-02-2021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5C68BF1-9C7D-45FE-B783-7B67C307BB8C}" type="slidenum">
              <a:rPr lang="es-CL" smtClean="0"/>
              <a:t>‹Nº›</a:t>
            </a:fld>
            <a:endParaRPr lang="es-CL"/>
          </a:p>
        </p:txBody>
      </p:sp>
    </p:spTree>
    <p:extLst>
      <p:ext uri="{BB962C8B-B14F-4D97-AF65-F5344CB8AC3E}">
        <p14:creationId xmlns:p14="http://schemas.microsoft.com/office/powerpoint/2010/main" val="12286857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40A34BE-BD1F-4B5D-ADB9-A5257A23B407}" type="datetimeFigureOut">
              <a:rPr lang="es-CL" smtClean="0"/>
              <a:t>26-02-2021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5C68BF1-9C7D-45FE-B783-7B67C307BB8C}" type="slidenum">
              <a:rPr lang="es-CL" smtClean="0"/>
              <a:t>‹Nº›</a:t>
            </a:fld>
            <a:endParaRPr lang="es-CL"/>
          </a:p>
        </p:txBody>
      </p:sp>
    </p:spTree>
    <p:extLst>
      <p:ext uri="{BB962C8B-B14F-4D97-AF65-F5344CB8AC3E}">
        <p14:creationId xmlns:p14="http://schemas.microsoft.com/office/powerpoint/2010/main" val="17993295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40A34BE-BD1F-4B5D-ADB9-A5257A23B407}" type="datetimeFigureOut">
              <a:rPr lang="es-CL" smtClean="0"/>
              <a:t>26-02-2021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5C68BF1-9C7D-45FE-B783-7B67C307BB8C}" type="slidenum">
              <a:rPr lang="es-CL" smtClean="0"/>
              <a:t>‹Nº›</a:t>
            </a:fld>
            <a:endParaRPr lang="es-CL"/>
          </a:p>
        </p:txBody>
      </p:sp>
    </p:spTree>
    <p:extLst>
      <p:ext uri="{BB962C8B-B14F-4D97-AF65-F5344CB8AC3E}">
        <p14:creationId xmlns:p14="http://schemas.microsoft.com/office/powerpoint/2010/main" val="1182819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40A34BE-BD1F-4B5D-ADB9-A5257A23B407}" type="datetimeFigureOut">
              <a:rPr lang="es-CL" smtClean="0"/>
              <a:t>26-02-2021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5C68BF1-9C7D-45FE-B783-7B67C307BB8C}" type="slidenum">
              <a:rPr lang="es-CL" smtClean="0"/>
              <a:t>‹Nº›</a:t>
            </a:fld>
            <a:endParaRPr lang="es-CL"/>
          </a:p>
        </p:txBody>
      </p:sp>
    </p:spTree>
    <p:extLst>
      <p:ext uri="{BB962C8B-B14F-4D97-AF65-F5344CB8AC3E}">
        <p14:creationId xmlns:p14="http://schemas.microsoft.com/office/powerpoint/2010/main" val="2360952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40A34BE-BD1F-4B5D-ADB9-A5257A23B407}" type="datetimeFigureOut">
              <a:rPr lang="es-CL" smtClean="0"/>
              <a:t>26-02-2021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5C68BF1-9C7D-45FE-B783-7B67C307BB8C}" type="slidenum">
              <a:rPr lang="es-CL" smtClean="0"/>
              <a:t>‹Nº›</a:t>
            </a:fld>
            <a:endParaRPr lang="es-CL"/>
          </a:p>
        </p:txBody>
      </p:sp>
    </p:spTree>
    <p:extLst>
      <p:ext uri="{BB962C8B-B14F-4D97-AF65-F5344CB8AC3E}">
        <p14:creationId xmlns:p14="http://schemas.microsoft.com/office/powerpoint/2010/main" val="3940389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40A34BE-BD1F-4B5D-ADB9-A5257A23B407}" type="datetimeFigureOut">
              <a:rPr lang="es-CL" smtClean="0"/>
              <a:t>26-02-2021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C5C68BF1-9C7D-45FE-B783-7B67C307BB8C}" type="slidenum">
              <a:rPr lang="es-CL" smtClean="0"/>
              <a:t>‹Nº›</a:t>
            </a:fld>
            <a:endParaRPr lang="es-CL"/>
          </a:p>
        </p:txBody>
      </p:sp>
    </p:spTree>
    <p:extLst>
      <p:ext uri="{BB962C8B-B14F-4D97-AF65-F5344CB8AC3E}">
        <p14:creationId xmlns:p14="http://schemas.microsoft.com/office/powerpoint/2010/main" val="1852817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40A34BE-BD1F-4B5D-ADB9-A5257A23B407}" type="datetimeFigureOut">
              <a:rPr lang="es-CL" smtClean="0"/>
              <a:t>26-02-2021</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C5C68BF1-9C7D-45FE-B783-7B67C307BB8C}" type="slidenum">
              <a:rPr lang="es-CL" smtClean="0"/>
              <a:t>‹Nº›</a:t>
            </a:fld>
            <a:endParaRPr lang="es-CL"/>
          </a:p>
        </p:txBody>
      </p:sp>
    </p:spTree>
    <p:extLst>
      <p:ext uri="{BB962C8B-B14F-4D97-AF65-F5344CB8AC3E}">
        <p14:creationId xmlns:p14="http://schemas.microsoft.com/office/powerpoint/2010/main" val="4111679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40A34BE-BD1F-4B5D-ADB9-A5257A23B407}" type="datetimeFigureOut">
              <a:rPr lang="es-CL" smtClean="0"/>
              <a:t>26-02-2021</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C5C68BF1-9C7D-45FE-B783-7B67C307BB8C}" type="slidenum">
              <a:rPr lang="es-CL" smtClean="0"/>
              <a:t>‹Nº›</a:t>
            </a:fld>
            <a:endParaRPr lang="es-CL"/>
          </a:p>
        </p:txBody>
      </p:sp>
    </p:spTree>
    <p:extLst>
      <p:ext uri="{BB962C8B-B14F-4D97-AF65-F5344CB8AC3E}">
        <p14:creationId xmlns:p14="http://schemas.microsoft.com/office/powerpoint/2010/main" val="4046423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0A34BE-BD1F-4B5D-ADB9-A5257A23B407}" type="datetimeFigureOut">
              <a:rPr lang="es-CL" smtClean="0"/>
              <a:t>26-02-2021</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C5C68BF1-9C7D-45FE-B783-7B67C307BB8C}" type="slidenum">
              <a:rPr lang="es-CL" smtClean="0"/>
              <a:t>‹Nº›</a:t>
            </a:fld>
            <a:endParaRPr lang="es-CL"/>
          </a:p>
        </p:txBody>
      </p:sp>
    </p:spTree>
    <p:extLst>
      <p:ext uri="{BB962C8B-B14F-4D97-AF65-F5344CB8AC3E}">
        <p14:creationId xmlns:p14="http://schemas.microsoft.com/office/powerpoint/2010/main" val="3809065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40A34BE-BD1F-4B5D-ADB9-A5257A23B407}" type="datetimeFigureOut">
              <a:rPr lang="es-CL" smtClean="0"/>
              <a:t>26-02-2021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C5C68BF1-9C7D-45FE-B783-7B67C307BB8C}" type="slidenum">
              <a:rPr lang="es-CL" smtClean="0"/>
              <a:t>‹Nº›</a:t>
            </a:fld>
            <a:endParaRPr lang="es-CL"/>
          </a:p>
        </p:txBody>
      </p:sp>
    </p:spTree>
    <p:extLst>
      <p:ext uri="{BB962C8B-B14F-4D97-AF65-F5344CB8AC3E}">
        <p14:creationId xmlns:p14="http://schemas.microsoft.com/office/powerpoint/2010/main" val="2907843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C5C68BF1-9C7D-45FE-B783-7B67C307BB8C}" type="slidenum">
              <a:rPr lang="es-CL" smtClean="0"/>
              <a:t>‹Nº›</a:t>
            </a:fld>
            <a:endParaRPr lang="es-CL"/>
          </a:p>
        </p:txBody>
      </p:sp>
      <p:sp>
        <p:nvSpPr>
          <p:cNvPr id="5" name="Date Placeholder 4"/>
          <p:cNvSpPr>
            <a:spLocks noGrp="1"/>
          </p:cNvSpPr>
          <p:nvPr>
            <p:ph type="dt" sz="half" idx="10"/>
          </p:nvPr>
        </p:nvSpPr>
        <p:spPr/>
        <p:txBody>
          <a:bodyPr/>
          <a:lstStyle/>
          <a:p>
            <a:fld id="{540A34BE-BD1F-4B5D-ADB9-A5257A23B407}" type="datetimeFigureOut">
              <a:rPr lang="es-CL" smtClean="0"/>
              <a:t>26-02-2021</a:t>
            </a:fld>
            <a:endParaRPr lang="es-CL"/>
          </a:p>
        </p:txBody>
      </p:sp>
    </p:spTree>
    <p:extLst>
      <p:ext uri="{BB962C8B-B14F-4D97-AF65-F5344CB8AC3E}">
        <p14:creationId xmlns:p14="http://schemas.microsoft.com/office/powerpoint/2010/main" val="2758253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0A34BE-BD1F-4B5D-ADB9-A5257A23B407}" type="datetimeFigureOut">
              <a:rPr lang="es-CL" smtClean="0"/>
              <a:t>26-02-2021</a:t>
            </a:fld>
            <a:endParaRPr lang="es-C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5C68BF1-9C7D-45FE-B783-7B67C307BB8C}" type="slidenum">
              <a:rPr lang="es-CL" smtClean="0"/>
              <a:t>‹Nº›</a:t>
            </a:fld>
            <a:endParaRPr lang="es-CL"/>
          </a:p>
        </p:txBody>
      </p:sp>
    </p:spTree>
    <p:extLst>
      <p:ext uri="{BB962C8B-B14F-4D97-AF65-F5344CB8AC3E}">
        <p14:creationId xmlns:p14="http://schemas.microsoft.com/office/powerpoint/2010/main" val="218329320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08208C-25F3-4956-8970-CEF516BBAB25}"/>
              </a:ext>
            </a:extLst>
          </p:cNvPr>
          <p:cNvSpPr>
            <a:spLocks noGrp="1"/>
          </p:cNvSpPr>
          <p:nvPr>
            <p:ph type="ctrTitle"/>
          </p:nvPr>
        </p:nvSpPr>
        <p:spPr>
          <a:xfrm>
            <a:off x="1495810" y="2235200"/>
            <a:ext cx="8797160" cy="2387600"/>
          </a:xfrm>
        </p:spPr>
        <p:txBody>
          <a:bodyPr>
            <a:normAutofit fontScale="90000"/>
          </a:bodyPr>
          <a:lstStyle/>
          <a:p>
            <a:pPr algn="ctr"/>
            <a:br>
              <a:rPr lang="es-MX" dirty="0"/>
            </a:br>
            <a:r>
              <a:rPr lang="es-MX" b="1" dirty="0"/>
              <a:t>Retorno a Clases</a:t>
            </a:r>
            <a:br>
              <a:rPr lang="es-MX" b="1" dirty="0"/>
            </a:br>
            <a:r>
              <a:rPr lang="es-MX" b="1" dirty="0"/>
              <a:t>2021</a:t>
            </a:r>
            <a:endParaRPr lang="es-CL" b="1" dirty="0"/>
          </a:p>
        </p:txBody>
      </p:sp>
      <p:pic>
        <p:nvPicPr>
          <p:cNvPr id="5" name="Imagen 4">
            <a:extLst>
              <a:ext uri="{FF2B5EF4-FFF2-40B4-BE49-F238E27FC236}">
                <a16:creationId xmlns:a16="http://schemas.microsoft.com/office/drawing/2014/main" id="{D30CC738-CBD7-49A7-BC7A-D82D1AC9D8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178" y="119215"/>
            <a:ext cx="2633265" cy="1003148"/>
          </a:xfrm>
          <a:prstGeom prst="rect">
            <a:avLst/>
          </a:prstGeom>
        </p:spPr>
      </p:pic>
    </p:spTree>
    <p:extLst>
      <p:ext uri="{BB962C8B-B14F-4D97-AF65-F5344CB8AC3E}">
        <p14:creationId xmlns:p14="http://schemas.microsoft.com/office/powerpoint/2010/main" val="3539019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E1F82B-2C88-4DBC-82D8-C8FDA0C875C5}"/>
              </a:ext>
            </a:extLst>
          </p:cNvPr>
          <p:cNvSpPr>
            <a:spLocks noGrp="1"/>
          </p:cNvSpPr>
          <p:nvPr>
            <p:ph type="title"/>
          </p:nvPr>
        </p:nvSpPr>
        <p:spPr>
          <a:xfrm>
            <a:off x="-462354" y="516834"/>
            <a:ext cx="11315883" cy="1320800"/>
          </a:xfrm>
        </p:spPr>
        <p:txBody>
          <a:bodyPr/>
          <a:lstStyle/>
          <a:p>
            <a:pPr algn="ctr"/>
            <a:r>
              <a:rPr lang="es-MX" dirty="0"/>
              <a:t>Organización de la jornada presencial </a:t>
            </a:r>
            <a:endParaRPr lang="es-CL" dirty="0"/>
          </a:p>
        </p:txBody>
      </p:sp>
      <p:sp>
        <p:nvSpPr>
          <p:cNvPr id="3" name="Marcador de contenido 2">
            <a:extLst>
              <a:ext uri="{FF2B5EF4-FFF2-40B4-BE49-F238E27FC236}">
                <a16:creationId xmlns:a16="http://schemas.microsoft.com/office/drawing/2014/main" id="{C858EF69-33F3-427D-A2E1-5F163D35E9ED}"/>
              </a:ext>
            </a:extLst>
          </p:cNvPr>
          <p:cNvSpPr>
            <a:spLocks noGrp="1"/>
          </p:cNvSpPr>
          <p:nvPr>
            <p:ph idx="1"/>
          </p:nvPr>
        </p:nvSpPr>
        <p:spPr>
          <a:xfrm>
            <a:off x="838200" y="1507572"/>
            <a:ext cx="9432235" cy="4351338"/>
          </a:xfrm>
        </p:spPr>
        <p:txBody>
          <a:bodyPr>
            <a:normAutofit/>
          </a:bodyPr>
          <a:lstStyle/>
          <a:p>
            <a:r>
              <a:rPr lang="es-MX" sz="2000" dirty="0"/>
              <a:t>Ciclo Párvulos: 3 bloques con dos pausas de 15 minutos.</a:t>
            </a:r>
          </a:p>
          <a:p>
            <a:r>
              <a:rPr lang="es-MX" sz="2000" dirty="0"/>
              <a:t>Primer Ciclo: 3 bloques con dos pausas de 15 minutos.</a:t>
            </a:r>
          </a:p>
          <a:p>
            <a:r>
              <a:rPr lang="es-MX" sz="2000" dirty="0"/>
              <a:t>Segundo Ciclo: 4 bloques con tres pausas de 15 minutos.</a:t>
            </a:r>
          </a:p>
          <a:p>
            <a:r>
              <a:rPr lang="es-MX" sz="2000" dirty="0"/>
              <a:t>Enseñanza Media: 4 bloques con tres pausas de 15 minutos.</a:t>
            </a:r>
          </a:p>
          <a:p>
            <a:pPr marL="0" indent="0">
              <a:buNone/>
            </a:pPr>
            <a:endParaRPr lang="es-MX" sz="2000" dirty="0"/>
          </a:p>
          <a:p>
            <a:pPr marL="0" indent="0">
              <a:buNone/>
            </a:pPr>
            <a:r>
              <a:rPr lang="es-MX" sz="2000" dirty="0"/>
              <a:t>Las pausas durante la jornada se realizarán de forma alternada de acuerdo a los espacios que dispone el colegio.</a:t>
            </a:r>
          </a:p>
          <a:p>
            <a:pPr marL="0" indent="0">
              <a:buNone/>
            </a:pPr>
            <a:endParaRPr lang="es-MX" sz="2000" dirty="0"/>
          </a:p>
          <a:p>
            <a:pPr marL="0" indent="0">
              <a:buNone/>
            </a:pPr>
            <a:endParaRPr lang="es-MX" sz="2000" dirty="0"/>
          </a:p>
        </p:txBody>
      </p:sp>
    </p:spTree>
    <p:extLst>
      <p:ext uri="{BB962C8B-B14F-4D97-AF65-F5344CB8AC3E}">
        <p14:creationId xmlns:p14="http://schemas.microsoft.com/office/powerpoint/2010/main" val="2967590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8B3016-C1E1-49FC-8A59-5B0803E77814}"/>
              </a:ext>
            </a:extLst>
          </p:cNvPr>
          <p:cNvSpPr>
            <a:spLocks noGrp="1"/>
          </p:cNvSpPr>
          <p:nvPr>
            <p:ph type="title"/>
          </p:nvPr>
        </p:nvSpPr>
        <p:spPr>
          <a:xfrm>
            <a:off x="849611" y="914400"/>
            <a:ext cx="8596668" cy="1320800"/>
          </a:xfrm>
        </p:spPr>
        <p:txBody>
          <a:bodyPr/>
          <a:lstStyle/>
          <a:p>
            <a:r>
              <a:rPr lang="es-CL" dirty="0"/>
              <a:t>Protocolo al inicio de clases</a:t>
            </a:r>
          </a:p>
        </p:txBody>
      </p:sp>
      <p:sp>
        <p:nvSpPr>
          <p:cNvPr id="3" name="Marcador de contenido 2">
            <a:extLst>
              <a:ext uri="{FF2B5EF4-FFF2-40B4-BE49-F238E27FC236}">
                <a16:creationId xmlns:a16="http://schemas.microsoft.com/office/drawing/2014/main" id="{50747CA3-4917-4229-96A9-D3416548739C}"/>
              </a:ext>
            </a:extLst>
          </p:cNvPr>
          <p:cNvSpPr>
            <a:spLocks noGrp="1"/>
          </p:cNvSpPr>
          <p:nvPr>
            <p:ph idx="1"/>
          </p:nvPr>
        </p:nvSpPr>
        <p:spPr>
          <a:xfrm>
            <a:off x="849611" y="2235200"/>
            <a:ext cx="8596668" cy="3880773"/>
          </a:xfrm>
        </p:spPr>
        <p:txBody>
          <a:bodyPr/>
          <a:lstStyle/>
          <a:p>
            <a:r>
              <a:rPr lang="es-CL" dirty="0"/>
              <a:t>Antes de ingresar a la sala de clases, los estudiantes deberán aplicarse alcohol gel en las manos. Los dispensadores  se encuentran ubicados en los pasillos del colegio y al interior de la sala de clase. </a:t>
            </a:r>
          </a:p>
          <a:p>
            <a:r>
              <a:rPr lang="es-CL" dirty="0"/>
              <a:t>El docente debe monitorear que todos los estudiantes tengan mascarilla y su buen uso.</a:t>
            </a:r>
          </a:p>
          <a:p>
            <a:r>
              <a:rPr lang="es-CL" dirty="0"/>
              <a:t>El docente debe regular la salida al baño durante el periodo de clase.</a:t>
            </a:r>
          </a:p>
          <a:p>
            <a:endParaRPr lang="es-CL" dirty="0"/>
          </a:p>
          <a:p>
            <a:endParaRPr lang="es-CL" dirty="0"/>
          </a:p>
        </p:txBody>
      </p:sp>
    </p:spTree>
    <p:extLst>
      <p:ext uri="{BB962C8B-B14F-4D97-AF65-F5344CB8AC3E}">
        <p14:creationId xmlns:p14="http://schemas.microsoft.com/office/powerpoint/2010/main" val="330974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FBF017-1345-4A0E-B067-D5DAC0E0399A}"/>
              </a:ext>
            </a:extLst>
          </p:cNvPr>
          <p:cNvSpPr>
            <a:spLocks noGrp="1"/>
          </p:cNvSpPr>
          <p:nvPr>
            <p:ph type="title"/>
          </p:nvPr>
        </p:nvSpPr>
        <p:spPr/>
        <p:txBody>
          <a:bodyPr/>
          <a:lstStyle/>
          <a:p>
            <a:r>
              <a:rPr lang="es-CL" dirty="0"/>
              <a:t>Plataforma TEAMS</a:t>
            </a:r>
          </a:p>
        </p:txBody>
      </p:sp>
      <p:sp>
        <p:nvSpPr>
          <p:cNvPr id="3" name="Marcador de contenido 2">
            <a:extLst>
              <a:ext uri="{FF2B5EF4-FFF2-40B4-BE49-F238E27FC236}">
                <a16:creationId xmlns:a16="http://schemas.microsoft.com/office/drawing/2014/main" id="{012E9D71-9250-4F17-94A4-D899161C436B}"/>
              </a:ext>
            </a:extLst>
          </p:cNvPr>
          <p:cNvSpPr>
            <a:spLocks noGrp="1"/>
          </p:cNvSpPr>
          <p:nvPr>
            <p:ph idx="1"/>
          </p:nvPr>
        </p:nvSpPr>
        <p:spPr>
          <a:xfrm>
            <a:off x="677334" y="1529524"/>
            <a:ext cx="8596668" cy="3880773"/>
          </a:xfrm>
        </p:spPr>
        <p:txBody>
          <a:bodyPr>
            <a:normAutofit/>
          </a:bodyPr>
          <a:lstStyle/>
          <a:p>
            <a:r>
              <a:rPr lang="es-CL" dirty="0"/>
              <a:t>Seguiremos usando la plataforma para:</a:t>
            </a:r>
          </a:p>
          <a:p>
            <a:pPr marL="0" indent="0">
              <a:buNone/>
            </a:pPr>
            <a:endParaRPr lang="es-CL" dirty="0"/>
          </a:p>
          <a:p>
            <a:r>
              <a:rPr lang="es-CL" dirty="0"/>
              <a:t>Realizar clases remotas</a:t>
            </a:r>
          </a:p>
          <a:p>
            <a:r>
              <a:rPr lang="es-CL" dirty="0"/>
              <a:t>Desarrollar evaluaciones por Forms</a:t>
            </a:r>
          </a:p>
          <a:p>
            <a:r>
              <a:rPr lang="es-CL" dirty="0"/>
              <a:t>Subir material semanal</a:t>
            </a:r>
          </a:p>
          <a:p>
            <a:r>
              <a:rPr lang="es-CL" dirty="0"/>
              <a:t>Enviar informaciones masivas</a:t>
            </a:r>
          </a:p>
          <a:p>
            <a:r>
              <a:rPr lang="es-CL" dirty="0"/>
              <a:t>Entrevista de apoderados</a:t>
            </a:r>
          </a:p>
          <a:p>
            <a:r>
              <a:rPr lang="es-CL" dirty="0"/>
              <a:t>Reunión de apoderados </a:t>
            </a:r>
          </a:p>
          <a:p>
            <a:pPr marL="0" indent="0">
              <a:buNone/>
            </a:pPr>
            <a:endParaRPr lang="es-CL" dirty="0"/>
          </a:p>
          <a:p>
            <a:pPr marL="0" indent="0">
              <a:buNone/>
            </a:pPr>
            <a:endParaRPr lang="es-CL" dirty="0"/>
          </a:p>
        </p:txBody>
      </p:sp>
    </p:spTree>
    <p:extLst>
      <p:ext uri="{BB962C8B-B14F-4D97-AF65-F5344CB8AC3E}">
        <p14:creationId xmlns:p14="http://schemas.microsoft.com/office/powerpoint/2010/main" val="1919381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83775F-C5A2-41E8-9BA1-7325E87067C0}"/>
              </a:ext>
            </a:extLst>
          </p:cNvPr>
          <p:cNvSpPr>
            <a:spLocks noGrp="1"/>
          </p:cNvSpPr>
          <p:nvPr>
            <p:ph type="title"/>
          </p:nvPr>
        </p:nvSpPr>
        <p:spPr/>
        <p:txBody>
          <a:bodyPr/>
          <a:lstStyle/>
          <a:p>
            <a:r>
              <a:rPr lang="es-MX" dirty="0"/>
              <a:t> </a:t>
            </a:r>
            <a:endParaRPr lang="es-CL" dirty="0"/>
          </a:p>
        </p:txBody>
      </p:sp>
      <p:sp>
        <p:nvSpPr>
          <p:cNvPr id="3" name="Marcador de contenido 2">
            <a:extLst>
              <a:ext uri="{FF2B5EF4-FFF2-40B4-BE49-F238E27FC236}">
                <a16:creationId xmlns:a16="http://schemas.microsoft.com/office/drawing/2014/main" id="{B2DFE994-B8A5-465D-B733-3A01F4E1109F}"/>
              </a:ext>
            </a:extLst>
          </p:cNvPr>
          <p:cNvSpPr>
            <a:spLocks noGrp="1"/>
          </p:cNvSpPr>
          <p:nvPr>
            <p:ph idx="1"/>
          </p:nvPr>
        </p:nvSpPr>
        <p:spPr>
          <a:xfrm>
            <a:off x="677333" y="2160589"/>
            <a:ext cx="9010005" cy="2133115"/>
          </a:xfrm>
        </p:spPr>
        <p:txBody>
          <a:bodyPr>
            <a:normAutofit/>
          </a:bodyPr>
          <a:lstStyle/>
          <a:p>
            <a:pPr marL="0" indent="0" algn="just">
              <a:lnSpc>
                <a:spcPct val="150000"/>
              </a:lnSpc>
              <a:buNone/>
            </a:pPr>
            <a:r>
              <a:rPr lang="es-MX" sz="2000" dirty="0"/>
              <a:t>El objetivo de esta planificación del año escolar 2021, en contexto de pandemia, es potenciar la recuperación de los aprendizajes y restablecer los vínculos de la comunidad educativa a través de una modalidad de clases mixta. </a:t>
            </a:r>
          </a:p>
          <a:p>
            <a:pPr marL="0" indent="0">
              <a:buNone/>
            </a:pPr>
            <a:endParaRPr lang="es-MX" dirty="0"/>
          </a:p>
          <a:p>
            <a:pPr marL="0" indent="0">
              <a:buNone/>
            </a:pPr>
            <a:endParaRPr lang="es-MX" dirty="0"/>
          </a:p>
        </p:txBody>
      </p:sp>
      <p:sp>
        <p:nvSpPr>
          <p:cNvPr id="4" name="CuadroTexto 3">
            <a:extLst>
              <a:ext uri="{FF2B5EF4-FFF2-40B4-BE49-F238E27FC236}">
                <a16:creationId xmlns:a16="http://schemas.microsoft.com/office/drawing/2014/main" id="{70588611-29F8-4AEC-B6D6-4D5A75C20D3E}"/>
              </a:ext>
            </a:extLst>
          </p:cNvPr>
          <p:cNvSpPr txBox="1"/>
          <p:nvPr/>
        </p:nvSpPr>
        <p:spPr>
          <a:xfrm flipH="1">
            <a:off x="2917998" y="854501"/>
            <a:ext cx="5533446" cy="830997"/>
          </a:xfrm>
          <a:prstGeom prst="rect">
            <a:avLst/>
          </a:prstGeom>
          <a:noFill/>
        </p:spPr>
        <p:txBody>
          <a:bodyPr wrap="square" rtlCol="0">
            <a:spAutoFit/>
          </a:bodyPr>
          <a:lstStyle/>
          <a:p>
            <a:pPr algn="ctr"/>
            <a:r>
              <a:rPr lang="es-MX" sz="4800" dirty="0"/>
              <a:t>Objetivo </a:t>
            </a:r>
            <a:endParaRPr lang="es-CL" sz="4800" dirty="0"/>
          </a:p>
        </p:txBody>
      </p:sp>
    </p:spTree>
    <p:extLst>
      <p:ext uri="{BB962C8B-B14F-4D97-AF65-F5344CB8AC3E}">
        <p14:creationId xmlns:p14="http://schemas.microsoft.com/office/powerpoint/2010/main" val="395738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9C92B1-1796-4C60-BF30-4E382C5FB2E7}"/>
              </a:ext>
            </a:extLst>
          </p:cNvPr>
          <p:cNvSpPr>
            <a:spLocks noGrp="1"/>
          </p:cNvSpPr>
          <p:nvPr>
            <p:ph type="title"/>
          </p:nvPr>
        </p:nvSpPr>
        <p:spPr>
          <a:xfrm>
            <a:off x="414130" y="354190"/>
            <a:ext cx="5156353" cy="656533"/>
          </a:xfrm>
        </p:spPr>
        <p:txBody>
          <a:bodyPr/>
          <a:lstStyle/>
          <a:p>
            <a:pPr algn="ctr"/>
            <a:r>
              <a:rPr lang="es-MX" dirty="0"/>
              <a:t>Protocolo de seguridad</a:t>
            </a:r>
            <a:endParaRPr lang="es-CL" dirty="0"/>
          </a:p>
        </p:txBody>
      </p:sp>
      <p:sp>
        <p:nvSpPr>
          <p:cNvPr id="3" name="Marcador de contenido 2">
            <a:extLst>
              <a:ext uri="{FF2B5EF4-FFF2-40B4-BE49-F238E27FC236}">
                <a16:creationId xmlns:a16="http://schemas.microsoft.com/office/drawing/2014/main" id="{20AB862C-C678-4CFE-B54E-4B803C12A9E9}"/>
              </a:ext>
            </a:extLst>
          </p:cNvPr>
          <p:cNvSpPr>
            <a:spLocks noGrp="1"/>
          </p:cNvSpPr>
          <p:nvPr>
            <p:ph idx="1"/>
          </p:nvPr>
        </p:nvSpPr>
        <p:spPr>
          <a:xfrm>
            <a:off x="414130" y="1192696"/>
            <a:ext cx="9750287" cy="5168346"/>
          </a:xfrm>
        </p:spPr>
        <p:txBody>
          <a:bodyPr>
            <a:normAutofit/>
          </a:bodyPr>
          <a:lstStyle/>
          <a:p>
            <a:pPr marL="0" indent="0" algn="just">
              <a:lnSpc>
                <a:spcPct val="107000"/>
              </a:lnSpc>
              <a:spcAft>
                <a:spcPts val="800"/>
              </a:spcAft>
              <a:buNone/>
            </a:pPr>
            <a:r>
              <a:rPr lang="es-CL" sz="1800" b="1" dirty="0">
                <a:effectLst/>
                <a:latin typeface="Calibri" panose="020F0502020204030204" pitchFamily="34" charset="0"/>
                <a:ea typeface="Calibri" panose="020F0502020204030204" pitchFamily="34" charset="0"/>
                <a:cs typeface="Times New Roman" panose="02020603050405020304" pitchFamily="18" charset="0"/>
              </a:rPr>
              <a:t>INGRESO AL ESTABLECIMIENTO</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CL" dirty="0">
                <a:latin typeface="Calibri" panose="020F0502020204030204" pitchFamily="34" charset="0"/>
                <a:cs typeface="Times New Roman" panose="02020603050405020304" pitchFamily="18" charset="0"/>
              </a:rPr>
              <a:t>Los estudiantes ingresarán por distintos lugares de acceso. Walker Martínez (2 accesos) y Alonso de Ercilla (2 accesos)</a:t>
            </a:r>
          </a:p>
          <a:p>
            <a:pPr marL="342900" lvl="0" indent="-342900" algn="just">
              <a:lnSpc>
                <a:spcPct val="107000"/>
              </a:lnSpc>
              <a:buFont typeface="Symbol" panose="05050102010706020507" pitchFamily="18" charset="2"/>
              <a:buChar char=""/>
            </a:pPr>
            <a:r>
              <a:rPr lang="es-CL" dirty="0">
                <a:latin typeface="Calibri" panose="020F0502020204030204" pitchFamily="34" charset="0"/>
                <a:cs typeface="Times New Roman" panose="02020603050405020304" pitchFamily="18" charset="0"/>
              </a:rPr>
              <a:t>Los estudiantes ingresarán por una puerta demarcada exclusivamente para ellos/ellas.</a:t>
            </a:r>
          </a:p>
          <a:p>
            <a:pPr marL="342900" lvl="0" indent="-342900" algn="just">
              <a:lnSpc>
                <a:spcPct val="107000"/>
              </a:lnSpc>
              <a:buFont typeface="Symbol" panose="05050102010706020507" pitchFamily="18" charset="2"/>
              <a:buChar char=""/>
            </a:pPr>
            <a:r>
              <a:rPr lang="es-CL" dirty="0">
                <a:latin typeface="Calibri" panose="020F0502020204030204" pitchFamily="34" charset="0"/>
                <a:cs typeface="Times New Roman" panose="02020603050405020304" pitchFamily="18" charset="0"/>
              </a:rPr>
              <a:t>Será de uso obligatorio la mascarilla. El escudo facial, no reemplaza la mascarilla.</a:t>
            </a:r>
          </a:p>
          <a:p>
            <a:pPr lvl="0" algn="just">
              <a:lnSpc>
                <a:spcPct val="107000"/>
              </a:lnSpc>
              <a:buFont typeface="Symbol" panose="05050102010706020507" pitchFamily="18" charset="2"/>
              <a:buChar char=""/>
            </a:pPr>
            <a:r>
              <a:rPr lang="es-ES" dirty="0">
                <a:latin typeface="Calibri" panose="020F0502020204030204" pitchFamily="34" charset="0"/>
                <a:cs typeface="Times New Roman" panose="02020603050405020304" pitchFamily="18" charset="0"/>
              </a:rPr>
              <a:t>Es responsabilidad de los padres y apoderados controlar la temperatura de los escolares diariamente antes de salir del domicilio, evaluando además la presencia de síntomas respiratorios. Si el alumno(a) presenta temperatura sobre 37,8°C o síntomas respiratorios, debe acudir a un centro de salud y no asistir al establecimiento educacional hasta que sea evaluado por un profesional del área. Tal como lo sugiere el MINEDUC, no se realizará control de temperatura al ingreso del colegio para no generar aglomeraciones. </a:t>
            </a:r>
          </a:p>
          <a:p>
            <a:pPr lvl="0" algn="just">
              <a:lnSpc>
                <a:spcPct val="107000"/>
              </a:lnSpc>
              <a:buFont typeface="Symbol" panose="05050102010706020507" pitchFamily="18" charset="2"/>
              <a:buChar char=""/>
            </a:pPr>
            <a:r>
              <a:rPr lang="es-CL" dirty="0">
                <a:latin typeface="Calibri" panose="020F0502020204030204" pitchFamily="34" charset="0"/>
                <a:cs typeface="Times New Roman" panose="02020603050405020304" pitchFamily="18" charset="0"/>
              </a:rPr>
              <a:t>Al ingresar, se aplicará alcohol gel en sus manos y deberá pasar por la alfombra que contiene amonio cuaternario para la limpieza de su calzado.</a:t>
            </a:r>
          </a:p>
        </p:txBody>
      </p:sp>
    </p:spTree>
    <p:extLst>
      <p:ext uri="{BB962C8B-B14F-4D97-AF65-F5344CB8AC3E}">
        <p14:creationId xmlns:p14="http://schemas.microsoft.com/office/powerpoint/2010/main" val="742770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9C92B1-1796-4C60-BF30-4E382C5FB2E7}"/>
              </a:ext>
            </a:extLst>
          </p:cNvPr>
          <p:cNvSpPr>
            <a:spLocks noGrp="1"/>
          </p:cNvSpPr>
          <p:nvPr>
            <p:ph type="title"/>
          </p:nvPr>
        </p:nvSpPr>
        <p:spPr>
          <a:xfrm>
            <a:off x="414130" y="354190"/>
            <a:ext cx="5156353" cy="656533"/>
          </a:xfrm>
        </p:spPr>
        <p:txBody>
          <a:bodyPr/>
          <a:lstStyle/>
          <a:p>
            <a:pPr algn="ctr"/>
            <a:r>
              <a:rPr lang="es-MX" dirty="0"/>
              <a:t>Protocolo de seguridad</a:t>
            </a:r>
            <a:endParaRPr lang="es-CL" dirty="0"/>
          </a:p>
        </p:txBody>
      </p:sp>
      <p:sp>
        <p:nvSpPr>
          <p:cNvPr id="3" name="Marcador de contenido 2">
            <a:extLst>
              <a:ext uri="{FF2B5EF4-FFF2-40B4-BE49-F238E27FC236}">
                <a16:creationId xmlns:a16="http://schemas.microsoft.com/office/drawing/2014/main" id="{20AB862C-C678-4CFE-B54E-4B803C12A9E9}"/>
              </a:ext>
            </a:extLst>
          </p:cNvPr>
          <p:cNvSpPr>
            <a:spLocks noGrp="1"/>
          </p:cNvSpPr>
          <p:nvPr>
            <p:ph idx="1"/>
          </p:nvPr>
        </p:nvSpPr>
        <p:spPr>
          <a:xfrm>
            <a:off x="414130" y="1192696"/>
            <a:ext cx="9750287" cy="5168346"/>
          </a:xfrm>
        </p:spPr>
        <p:txBody>
          <a:bodyPr>
            <a:normAutofit/>
          </a:bodyPr>
          <a:lstStyle/>
          <a:p>
            <a:pPr marL="342900" lvl="0" indent="-342900" algn="just">
              <a:lnSpc>
                <a:spcPct val="107000"/>
              </a:lnSpc>
              <a:buFont typeface="Symbol" panose="05050102010706020507" pitchFamily="18" charset="2"/>
              <a:buChar char=""/>
            </a:pPr>
            <a:r>
              <a:rPr lang="es-CL" dirty="0">
                <a:latin typeface="Calibri" panose="020F0502020204030204" pitchFamily="34" charset="0"/>
                <a:cs typeface="Times New Roman" panose="02020603050405020304" pitchFamily="18" charset="0"/>
              </a:rPr>
              <a:t>Cada estudiante se deberá dirigir hacia la sala asignada, según las indicaciones demarcadas para distribuirse en el establecimiento.</a:t>
            </a:r>
          </a:p>
          <a:p>
            <a:pPr marL="342900" lvl="0" indent="-342900" algn="just">
              <a:lnSpc>
                <a:spcPct val="107000"/>
              </a:lnSpc>
              <a:buFont typeface="Symbol" panose="05050102010706020507" pitchFamily="18" charset="2"/>
              <a:buChar char=""/>
            </a:pPr>
            <a:r>
              <a:rPr lang="es-CL" dirty="0">
                <a:latin typeface="Calibri" panose="020F0502020204030204" pitchFamily="34" charset="0"/>
                <a:cs typeface="Times New Roman" panose="02020603050405020304" pitchFamily="18" charset="0"/>
              </a:rPr>
              <a:t>Los estudiantes deberán esperar en la entrada de la sala, manteniendo el distanciamiento físico demarcado en el piso y esperar a que el o la docente encargado/a los reciba.</a:t>
            </a:r>
          </a:p>
          <a:p>
            <a:pPr marL="342900" lvl="0" indent="-342900" algn="just">
              <a:lnSpc>
                <a:spcPct val="107000"/>
              </a:lnSpc>
              <a:spcAft>
                <a:spcPts val="800"/>
              </a:spcAft>
              <a:buFont typeface="Symbol" panose="05050102010706020507" pitchFamily="18" charset="2"/>
              <a:buChar char=""/>
            </a:pPr>
            <a:r>
              <a:rPr lang="es-CL" dirty="0">
                <a:latin typeface="Calibri" panose="020F0502020204030204" pitchFamily="34" charset="0"/>
                <a:cs typeface="Times New Roman" panose="02020603050405020304" pitchFamily="18" charset="0"/>
              </a:rPr>
              <a:t>Los estudiantes estando dentro de la sala, deberán ubicarse en los puestos de trabajo para su clase sin cambiar la posición de estos, ya que estarán distribuidos respetando la distancia sugerida.</a:t>
            </a:r>
          </a:p>
          <a:p>
            <a:pPr marL="342900" lvl="0" indent="-342900" algn="just">
              <a:lnSpc>
                <a:spcPct val="107000"/>
              </a:lnSpc>
              <a:spcAft>
                <a:spcPts val="800"/>
              </a:spcAft>
              <a:buFont typeface="Symbol" panose="05050102010706020507" pitchFamily="18" charset="2"/>
              <a:buChar char=""/>
            </a:pPr>
            <a:r>
              <a:rPr lang="es-CL" dirty="0">
                <a:latin typeface="Calibri" panose="020F0502020204030204" pitchFamily="34" charset="0"/>
                <a:cs typeface="Times New Roman" panose="02020603050405020304" pitchFamily="18" charset="0"/>
              </a:rPr>
              <a:t>En los baños se dispondrá de personal que regule el aforo permitido en este espacio.</a:t>
            </a:r>
          </a:p>
          <a:p>
            <a:pPr marL="342900" lvl="0" indent="-342900" algn="just">
              <a:lnSpc>
                <a:spcPct val="107000"/>
              </a:lnSpc>
              <a:spcAft>
                <a:spcPts val="800"/>
              </a:spcAft>
              <a:buFont typeface="Symbol" panose="05050102010706020507" pitchFamily="18" charset="2"/>
              <a:buChar char=""/>
            </a:pPr>
            <a:r>
              <a:rPr lang="es-CL" dirty="0">
                <a:latin typeface="Calibri" panose="020F0502020204030204" pitchFamily="34" charset="0"/>
                <a:cs typeface="Times New Roman" panose="02020603050405020304" pitchFamily="18" charset="0"/>
              </a:rPr>
              <a:t>Los baños dispondrán de jabón, alcohol gel y papel higiénico. </a:t>
            </a:r>
          </a:p>
          <a:p>
            <a:pPr marL="342900" lvl="0" indent="-342900" algn="just">
              <a:lnSpc>
                <a:spcPct val="107000"/>
              </a:lnSpc>
              <a:spcAft>
                <a:spcPts val="800"/>
              </a:spcAft>
              <a:buFont typeface="Symbol" panose="05050102010706020507" pitchFamily="18" charset="2"/>
              <a:buChar char=""/>
            </a:pPr>
            <a:r>
              <a:rPr lang="es-CL" dirty="0">
                <a:latin typeface="Calibri" panose="020F0502020204030204" pitchFamily="34" charset="0"/>
                <a:cs typeface="Times New Roman" panose="02020603050405020304" pitchFamily="18" charset="0"/>
              </a:rPr>
              <a:t>Las salas de clases serán higienizadas después de cada hora de clase. </a:t>
            </a:r>
          </a:p>
        </p:txBody>
      </p:sp>
    </p:spTree>
    <p:extLst>
      <p:ext uri="{BB962C8B-B14F-4D97-AF65-F5344CB8AC3E}">
        <p14:creationId xmlns:p14="http://schemas.microsoft.com/office/powerpoint/2010/main" val="2631113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56ADA86-1B4B-4FFF-890E-E486C3E52DC9}"/>
              </a:ext>
            </a:extLst>
          </p:cNvPr>
          <p:cNvSpPr>
            <a:spLocks noGrp="1"/>
          </p:cNvSpPr>
          <p:nvPr>
            <p:ph idx="1"/>
          </p:nvPr>
        </p:nvSpPr>
        <p:spPr>
          <a:xfrm>
            <a:off x="599661" y="1253331"/>
            <a:ext cx="10515600" cy="4351338"/>
          </a:xfrm>
        </p:spPr>
        <p:txBody>
          <a:bodyPr/>
          <a:lstStyle/>
          <a:p>
            <a:pPr marL="0" indent="0" algn="just">
              <a:lnSpc>
                <a:spcPct val="107000"/>
              </a:lnSpc>
              <a:spcAft>
                <a:spcPts val="800"/>
              </a:spcAft>
              <a:buNone/>
            </a:pPr>
            <a:r>
              <a:rPr lang="es-CL" sz="1800" b="1" dirty="0">
                <a:effectLst/>
                <a:latin typeface="Calibri" panose="020F0502020204030204" pitchFamily="34" charset="0"/>
                <a:ea typeface="Calibri" panose="020F0502020204030204" pitchFamily="34" charset="0"/>
                <a:cs typeface="Times New Roman" panose="02020603050405020304" pitchFamily="18" charset="0"/>
              </a:rPr>
              <a:t>RETIRO DEL ESTABLECIMIENTO</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CL" sz="1800" dirty="0">
                <a:effectLst/>
                <a:latin typeface="Calibri" panose="020F0502020204030204" pitchFamily="34" charset="0"/>
                <a:ea typeface="Calibri" panose="020F0502020204030204" pitchFamily="34" charset="0"/>
                <a:cs typeface="Times New Roman" panose="02020603050405020304" pitchFamily="18" charset="0"/>
              </a:rPr>
              <a:t>Terminada la jornada de estudio, los alumnos/as saldrán de la sala de clases siguiendo las instrucciones dadas por el/la docente.</a:t>
            </a:r>
          </a:p>
          <a:p>
            <a:pPr marL="342900" lvl="0" indent="-342900" algn="just">
              <a:lnSpc>
                <a:spcPct val="107000"/>
              </a:lnSpc>
              <a:buFont typeface="Symbol" panose="05050102010706020507" pitchFamily="18" charset="2"/>
              <a:buChar char=""/>
            </a:pPr>
            <a:r>
              <a:rPr lang="es-CL" sz="1800" dirty="0">
                <a:effectLst/>
                <a:latin typeface="Calibri" panose="020F0502020204030204" pitchFamily="34" charset="0"/>
                <a:ea typeface="Calibri" panose="020F0502020204030204" pitchFamily="34" charset="0"/>
                <a:cs typeface="Times New Roman" panose="02020603050405020304" pitchFamily="18" charset="0"/>
              </a:rPr>
              <a:t>La salida del alumnado/a se realizará por Walker Martínez #1106, utilizando la segunda puerta lateral designada exclusivamente para ellos/as y Alonso de Ercilla.</a:t>
            </a:r>
          </a:p>
          <a:p>
            <a:pPr marL="342900" lvl="0" indent="-342900" algn="just">
              <a:lnSpc>
                <a:spcPct val="107000"/>
              </a:lnSpc>
              <a:buFont typeface="Symbol" panose="05050102010706020507" pitchFamily="18" charset="2"/>
              <a:buChar char=""/>
            </a:pPr>
            <a:r>
              <a:rPr lang="es-CL" sz="1800" dirty="0">
                <a:effectLst/>
                <a:latin typeface="Calibri" panose="020F0502020204030204" pitchFamily="34" charset="0"/>
                <a:ea typeface="Calibri" panose="020F0502020204030204" pitchFamily="34" charset="0"/>
                <a:cs typeface="Times New Roman" panose="02020603050405020304" pitchFamily="18" charset="0"/>
              </a:rPr>
              <a:t>Cuando el estudiante salga de su sala, se deberá dirigir directamente hacia la salida, respetando el distanciamiento físico demarcado en el piso.</a:t>
            </a:r>
          </a:p>
          <a:p>
            <a:pPr marL="342900" lvl="0" indent="-342900" algn="just">
              <a:lnSpc>
                <a:spcPct val="107000"/>
              </a:lnSpc>
              <a:spcAft>
                <a:spcPts val="800"/>
              </a:spcAft>
              <a:buFont typeface="Symbol" panose="05050102010706020507" pitchFamily="18" charset="2"/>
              <a:buChar char=""/>
            </a:pPr>
            <a:r>
              <a:rPr lang="es-CL" sz="1800" dirty="0">
                <a:effectLst/>
                <a:latin typeface="Calibri" panose="020F0502020204030204" pitchFamily="34" charset="0"/>
                <a:ea typeface="Calibri" panose="020F0502020204030204" pitchFamily="34" charset="0"/>
                <a:cs typeface="Times New Roman" panose="02020603050405020304" pitchFamily="18" charset="0"/>
              </a:rPr>
              <a:t>La salida de los estudiantes estará a cargo del departamento de inspectoría para resguardar su seguridad.</a:t>
            </a:r>
          </a:p>
          <a:p>
            <a:pPr marL="342900" lvl="0" indent="-342900" algn="just">
              <a:lnSpc>
                <a:spcPct val="107000"/>
              </a:lnSpc>
              <a:spcAft>
                <a:spcPts val="800"/>
              </a:spcAft>
              <a:buFont typeface="Symbol" panose="05050102010706020507" pitchFamily="18" charset="2"/>
              <a:buChar char=""/>
            </a:pPr>
            <a:r>
              <a:rPr lang="es-CL" dirty="0">
                <a:latin typeface="Calibri" panose="020F0502020204030204" pitchFamily="34" charset="0"/>
                <a:ea typeface="Calibri" panose="020F0502020204030204" pitchFamily="34" charset="0"/>
                <a:cs typeface="Times New Roman" panose="02020603050405020304" pitchFamily="18" charset="0"/>
              </a:rPr>
              <a:t>Los estudiantes que se trasladan en transporte escolar harán su ingreso y salida por Alonso de Ercilla.</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CL" dirty="0"/>
          </a:p>
        </p:txBody>
      </p:sp>
    </p:spTree>
    <p:extLst>
      <p:ext uri="{BB962C8B-B14F-4D97-AF65-F5344CB8AC3E}">
        <p14:creationId xmlns:p14="http://schemas.microsoft.com/office/powerpoint/2010/main" val="1429407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B810F8-68DB-4574-8065-520B8F1DF542}"/>
              </a:ext>
            </a:extLst>
          </p:cNvPr>
          <p:cNvSpPr>
            <a:spLocks noGrp="1"/>
          </p:cNvSpPr>
          <p:nvPr>
            <p:ph type="title"/>
          </p:nvPr>
        </p:nvSpPr>
        <p:spPr>
          <a:xfrm>
            <a:off x="677334" y="609600"/>
            <a:ext cx="8596668" cy="630621"/>
          </a:xfrm>
        </p:spPr>
        <p:txBody>
          <a:bodyPr>
            <a:normAutofit fontScale="90000"/>
          </a:bodyPr>
          <a:lstStyle/>
          <a:p>
            <a:r>
              <a:rPr lang="es-CL" dirty="0"/>
              <a:t>Distribución en las salas de clases </a:t>
            </a:r>
          </a:p>
        </p:txBody>
      </p:sp>
      <p:pic>
        <p:nvPicPr>
          <p:cNvPr id="3" name="Imagen 2">
            <a:extLst>
              <a:ext uri="{FF2B5EF4-FFF2-40B4-BE49-F238E27FC236}">
                <a16:creationId xmlns:a16="http://schemas.microsoft.com/office/drawing/2014/main" id="{5B9F4504-B1C8-4EBA-A7DB-B225D0B111A7}"/>
              </a:ext>
            </a:extLst>
          </p:cNvPr>
          <p:cNvPicPr>
            <a:picLocks noChangeAspect="1"/>
          </p:cNvPicPr>
          <p:nvPr/>
        </p:nvPicPr>
        <p:blipFill>
          <a:blip r:embed="rId2"/>
          <a:stretch>
            <a:fillRect/>
          </a:stretch>
        </p:blipFill>
        <p:spPr>
          <a:xfrm>
            <a:off x="1088151" y="1366836"/>
            <a:ext cx="4084842" cy="5200029"/>
          </a:xfrm>
          <a:prstGeom prst="rect">
            <a:avLst/>
          </a:prstGeom>
        </p:spPr>
      </p:pic>
      <p:pic>
        <p:nvPicPr>
          <p:cNvPr id="4" name="Imagen 3">
            <a:extLst>
              <a:ext uri="{FF2B5EF4-FFF2-40B4-BE49-F238E27FC236}">
                <a16:creationId xmlns:a16="http://schemas.microsoft.com/office/drawing/2014/main" id="{C605BAF7-DEE6-4B9E-B244-86DDEE82509D}"/>
              </a:ext>
            </a:extLst>
          </p:cNvPr>
          <p:cNvPicPr>
            <a:picLocks noChangeAspect="1"/>
          </p:cNvPicPr>
          <p:nvPr/>
        </p:nvPicPr>
        <p:blipFill>
          <a:blip r:embed="rId3"/>
          <a:stretch>
            <a:fillRect/>
          </a:stretch>
        </p:blipFill>
        <p:spPr>
          <a:xfrm>
            <a:off x="6096000" y="1349214"/>
            <a:ext cx="3841923" cy="5182407"/>
          </a:xfrm>
          <a:prstGeom prst="rect">
            <a:avLst/>
          </a:prstGeom>
        </p:spPr>
      </p:pic>
    </p:spTree>
    <p:extLst>
      <p:ext uri="{BB962C8B-B14F-4D97-AF65-F5344CB8AC3E}">
        <p14:creationId xmlns:p14="http://schemas.microsoft.com/office/powerpoint/2010/main" val="1460584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504DBA-A7B6-4970-9F93-8DA640ABC681}"/>
              </a:ext>
            </a:extLst>
          </p:cNvPr>
          <p:cNvSpPr>
            <a:spLocks noGrp="1"/>
          </p:cNvSpPr>
          <p:nvPr>
            <p:ph type="title"/>
          </p:nvPr>
        </p:nvSpPr>
        <p:spPr/>
        <p:txBody>
          <a:bodyPr/>
          <a:lstStyle/>
          <a:p>
            <a:pPr algn="ctr"/>
            <a:r>
              <a:rPr lang="es-CL" dirty="0"/>
              <a:t>Organización primera semana de clases</a:t>
            </a:r>
            <a:br>
              <a:rPr lang="es-CL" dirty="0"/>
            </a:br>
            <a:r>
              <a:rPr lang="es-CL" dirty="0"/>
              <a:t>“Adaptación y reencuentro 2021”</a:t>
            </a:r>
          </a:p>
        </p:txBody>
      </p:sp>
      <p:sp>
        <p:nvSpPr>
          <p:cNvPr id="3" name="Marcador de contenido 2">
            <a:extLst>
              <a:ext uri="{FF2B5EF4-FFF2-40B4-BE49-F238E27FC236}">
                <a16:creationId xmlns:a16="http://schemas.microsoft.com/office/drawing/2014/main" id="{4F473C9D-870E-4E9C-8948-433A242FFBD1}"/>
              </a:ext>
            </a:extLst>
          </p:cNvPr>
          <p:cNvSpPr>
            <a:spLocks noGrp="1"/>
          </p:cNvSpPr>
          <p:nvPr>
            <p:ph idx="1"/>
          </p:nvPr>
        </p:nvSpPr>
        <p:spPr/>
        <p:txBody>
          <a:bodyPr>
            <a:normAutofit lnSpcReduction="10000"/>
          </a:bodyPr>
          <a:lstStyle/>
          <a:p>
            <a:pPr marL="0" indent="0">
              <a:buNone/>
            </a:pPr>
            <a:r>
              <a:rPr lang="es-CL" dirty="0"/>
              <a:t>El año escolar comienza el 1 de marzo.</a:t>
            </a:r>
          </a:p>
          <a:p>
            <a:pPr marL="0" indent="0">
              <a:buNone/>
            </a:pPr>
            <a:r>
              <a:rPr lang="es-CL" dirty="0"/>
              <a:t>Para esta semana se considerarán 4 grupos por curso los cuales serán informados en una lista adjunta, esto con el fin de realizar un periodo de adaptación y reconocimiento del lugar de estudio, además de conocer los protocolos que se aplicarán para la seguridad de toda la comunidad educativa.</a:t>
            </a:r>
          </a:p>
          <a:p>
            <a:pPr marL="0" indent="0">
              <a:buNone/>
            </a:pPr>
            <a:r>
              <a:rPr lang="es-CL" dirty="0"/>
              <a:t>Los horarios para esta semana serán:</a:t>
            </a:r>
          </a:p>
          <a:p>
            <a:pPr marL="0" indent="0">
              <a:buNone/>
            </a:pPr>
            <a:r>
              <a:rPr lang="es-CL" dirty="0"/>
              <a:t>Jornada de mañana</a:t>
            </a:r>
          </a:p>
          <a:p>
            <a:pPr marL="0" indent="0">
              <a:buNone/>
            </a:pPr>
            <a:r>
              <a:rPr lang="es-CL" dirty="0"/>
              <a:t>Prekínder y kínder 8:00 a 11:00 </a:t>
            </a:r>
          </a:p>
          <a:p>
            <a:pPr marL="0" indent="0">
              <a:buNone/>
            </a:pPr>
            <a:r>
              <a:rPr lang="es-CL" dirty="0"/>
              <a:t>1° básico a IV°medio de 8:00 a 12:00 </a:t>
            </a:r>
          </a:p>
          <a:p>
            <a:pPr marL="0" indent="0">
              <a:buNone/>
            </a:pPr>
            <a:r>
              <a:rPr lang="es-CL" dirty="0"/>
              <a:t>Jornada de tarde</a:t>
            </a:r>
          </a:p>
          <a:p>
            <a:pPr marL="0" indent="0">
              <a:buNone/>
            </a:pPr>
            <a:r>
              <a:rPr lang="es-CL" dirty="0"/>
              <a:t>Prekínder a 2° básico 14:00 </a:t>
            </a:r>
            <a:r>
              <a:rPr lang="es-CL"/>
              <a:t>a 17:00</a:t>
            </a:r>
            <a:endParaRPr lang="es-CL" dirty="0"/>
          </a:p>
        </p:txBody>
      </p:sp>
    </p:spTree>
    <p:extLst>
      <p:ext uri="{BB962C8B-B14F-4D97-AF65-F5344CB8AC3E}">
        <p14:creationId xmlns:p14="http://schemas.microsoft.com/office/powerpoint/2010/main" val="2799339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9E8908-12B1-4B1D-9E14-2BF3214965ED}"/>
              </a:ext>
            </a:extLst>
          </p:cNvPr>
          <p:cNvSpPr>
            <a:spLocks noGrp="1"/>
          </p:cNvSpPr>
          <p:nvPr>
            <p:ph type="title"/>
          </p:nvPr>
        </p:nvSpPr>
        <p:spPr>
          <a:xfrm>
            <a:off x="0" y="816638"/>
            <a:ext cx="10838805" cy="1320800"/>
          </a:xfrm>
        </p:spPr>
        <p:txBody>
          <a:bodyPr>
            <a:noAutofit/>
          </a:bodyPr>
          <a:lstStyle/>
          <a:p>
            <a:pPr algn="ctr"/>
            <a:r>
              <a:rPr lang="es-MX" dirty="0">
                <a:solidFill>
                  <a:schemeClr val="accent2">
                    <a:lumMod val="75000"/>
                  </a:schemeClr>
                </a:solidFill>
              </a:rPr>
              <a:t>Organización de las jornadas presenciales a partir de la segunda semana de clases  </a:t>
            </a:r>
            <a:endParaRPr lang="es-CL" dirty="0">
              <a:solidFill>
                <a:schemeClr val="accent2">
                  <a:lumMod val="75000"/>
                </a:schemeClr>
              </a:solidFill>
            </a:endParaRPr>
          </a:p>
        </p:txBody>
      </p:sp>
      <p:sp>
        <p:nvSpPr>
          <p:cNvPr id="3" name="Marcador de contenido 2">
            <a:extLst>
              <a:ext uri="{FF2B5EF4-FFF2-40B4-BE49-F238E27FC236}">
                <a16:creationId xmlns:a16="http://schemas.microsoft.com/office/drawing/2014/main" id="{80A65656-96CB-4DB4-8F6A-1DF4C3497C27}"/>
              </a:ext>
            </a:extLst>
          </p:cNvPr>
          <p:cNvSpPr>
            <a:spLocks noGrp="1"/>
          </p:cNvSpPr>
          <p:nvPr>
            <p:ph idx="1"/>
          </p:nvPr>
        </p:nvSpPr>
        <p:spPr>
          <a:xfrm>
            <a:off x="677333" y="2610678"/>
            <a:ext cx="9804148" cy="3430684"/>
          </a:xfrm>
        </p:spPr>
        <p:txBody>
          <a:bodyPr>
            <a:normAutofit fontScale="70000" lnSpcReduction="20000"/>
          </a:bodyPr>
          <a:lstStyle/>
          <a:p>
            <a:pPr marL="0" indent="0">
              <a:buNone/>
            </a:pPr>
            <a:r>
              <a:rPr lang="es-MX" sz="2000" dirty="0"/>
              <a:t>A partir del 8 de marzo los cursos serán divididos en dos grupos (1 y 2).</a:t>
            </a:r>
          </a:p>
          <a:p>
            <a:pPr marL="0" indent="0">
              <a:buNone/>
            </a:pPr>
            <a:endParaRPr lang="es-MX" sz="2000" dirty="0"/>
          </a:p>
          <a:p>
            <a:r>
              <a:rPr lang="es-MX" sz="2000" dirty="0"/>
              <a:t>El grupo 1 asistirá a clases presenciales los días </a:t>
            </a:r>
            <a:r>
              <a:rPr lang="es-MX" sz="2000" u="sng" dirty="0"/>
              <a:t>lunes y miércoles</a:t>
            </a:r>
            <a:r>
              <a:rPr lang="es-MX" sz="2000" dirty="0"/>
              <a:t>.</a:t>
            </a:r>
          </a:p>
          <a:p>
            <a:pPr marL="0" indent="0">
              <a:buNone/>
            </a:pPr>
            <a:endParaRPr lang="es-MX" sz="2000" dirty="0"/>
          </a:p>
          <a:p>
            <a:r>
              <a:rPr lang="es-MX" sz="2000" dirty="0"/>
              <a:t>El grupo 2 asistirá a clases presenciales los días </a:t>
            </a:r>
            <a:r>
              <a:rPr lang="es-MX" sz="2000" u="sng" dirty="0"/>
              <a:t>martes y jueves.</a:t>
            </a:r>
          </a:p>
          <a:p>
            <a:endParaRPr lang="es-MX" sz="2000" u="sng" dirty="0"/>
          </a:p>
          <a:p>
            <a:r>
              <a:rPr lang="es-MX" sz="2000" u="sng" dirty="0"/>
              <a:t>Los grupos serán informados en una lista adjunta.</a:t>
            </a:r>
          </a:p>
          <a:p>
            <a:endParaRPr lang="es-MX" sz="2000" u="sng" dirty="0"/>
          </a:p>
          <a:p>
            <a:r>
              <a:rPr lang="es-MX" sz="2000" dirty="0"/>
              <a:t>El día viernes estarán consideradas clases online mediante la plataforma </a:t>
            </a:r>
            <a:r>
              <a:rPr lang="es-MX" sz="2000" u="sng" dirty="0" err="1"/>
              <a:t>Teams</a:t>
            </a:r>
            <a:r>
              <a:rPr lang="es-MX" sz="2000" u="sng" dirty="0"/>
              <a:t>.</a:t>
            </a:r>
          </a:p>
          <a:p>
            <a:pPr marL="0" indent="0">
              <a:buNone/>
            </a:pPr>
            <a:endParaRPr lang="es-MX" sz="2000" dirty="0"/>
          </a:p>
          <a:p>
            <a:r>
              <a:rPr lang="es-MX" sz="2000" dirty="0"/>
              <a:t>Presencialmente se dará prioridad a las asignaturas del área instrumental. </a:t>
            </a:r>
          </a:p>
          <a:p>
            <a:pPr marL="0" indent="0">
              <a:buNone/>
            </a:pPr>
            <a:endParaRPr lang="es-MX" sz="2000" dirty="0"/>
          </a:p>
          <a:p>
            <a:endParaRPr lang="es-CL" sz="2000" dirty="0"/>
          </a:p>
          <a:p>
            <a:endParaRPr lang="es-MX" sz="2000" dirty="0"/>
          </a:p>
        </p:txBody>
      </p:sp>
    </p:spTree>
    <p:extLst>
      <p:ext uri="{BB962C8B-B14F-4D97-AF65-F5344CB8AC3E}">
        <p14:creationId xmlns:p14="http://schemas.microsoft.com/office/powerpoint/2010/main" val="3159495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88749B-619E-44DC-BE10-F6488082700B}"/>
              </a:ext>
            </a:extLst>
          </p:cNvPr>
          <p:cNvSpPr>
            <a:spLocks noGrp="1"/>
          </p:cNvSpPr>
          <p:nvPr>
            <p:ph type="title"/>
          </p:nvPr>
        </p:nvSpPr>
        <p:spPr>
          <a:xfrm>
            <a:off x="267431" y="367862"/>
            <a:ext cx="7100321" cy="777766"/>
          </a:xfrm>
        </p:spPr>
        <p:txBody>
          <a:bodyPr>
            <a:normAutofit fontScale="90000"/>
          </a:bodyPr>
          <a:lstStyle/>
          <a:p>
            <a:pPr algn="ctr"/>
            <a:r>
              <a:rPr lang="es-MX" sz="4800" dirty="0"/>
              <a:t>Organización de la jornada </a:t>
            </a:r>
            <a:endParaRPr lang="es-CL" sz="4800" dirty="0"/>
          </a:p>
        </p:txBody>
      </p:sp>
      <p:sp>
        <p:nvSpPr>
          <p:cNvPr id="3" name="Marcador de contenido 2">
            <a:extLst>
              <a:ext uri="{FF2B5EF4-FFF2-40B4-BE49-F238E27FC236}">
                <a16:creationId xmlns:a16="http://schemas.microsoft.com/office/drawing/2014/main" id="{D1888464-0447-4264-822D-DC0954364DBF}"/>
              </a:ext>
            </a:extLst>
          </p:cNvPr>
          <p:cNvSpPr>
            <a:spLocks noGrp="1"/>
          </p:cNvSpPr>
          <p:nvPr>
            <p:ph idx="1"/>
          </p:nvPr>
        </p:nvSpPr>
        <p:spPr>
          <a:xfrm>
            <a:off x="677333" y="1488613"/>
            <a:ext cx="10070179" cy="4832674"/>
          </a:xfrm>
        </p:spPr>
        <p:txBody>
          <a:bodyPr>
            <a:normAutofit fontScale="77500" lnSpcReduction="20000"/>
          </a:bodyPr>
          <a:lstStyle/>
          <a:p>
            <a:r>
              <a:rPr lang="es-MX" sz="2000" dirty="0"/>
              <a:t>Nuestro colegio imparte clases en doble jornada:</a:t>
            </a:r>
          </a:p>
          <a:p>
            <a:r>
              <a:rPr lang="es-MX" sz="2000" dirty="0"/>
              <a:t>Ingreso.</a:t>
            </a:r>
          </a:p>
          <a:p>
            <a:r>
              <a:rPr lang="es-MX" sz="2000" dirty="0"/>
              <a:t>Jornada Mañana: 8:00 horas. (diferentes accesos)</a:t>
            </a:r>
          </a:p>
          <a:p>
            <a:r>
              <a:rPr lang="es-MX" sz="2000" dirty="0"/>
              <a:t>Jornada tarde: 14:00 horas. </a:t>
            </a:r>
          </a:p>
          <a:p>
            <a:r>
              <a:rPr lang="es-MX" sz="2000" dirty="0"/>
              <a:t>Salidas diferidas:</a:t>
            </a:r>
          </a:p>
          <a:p>
            <a:pPr lvl="1">
              <a:buFontTx/>
              <a:buChar char="-"/>
            </a:pPr>
            <a:r>
              <a:rPr lang="es-MX" sz="2000" dirty="0"/>
              <a:t>Ciclo de Párvulos: 12:00 horas.  </a:t>
            </a:r>
          </a:p>
          <a:p>
            <a:pPr lvl="1">
              <a:buFontTx/>
              <a:buChar char="-"/>
            </a:pPr>
            <a:r>
              <a:rPr lang="es-MX" sz="2000" dirty="0"/>
              <a:t>Primer Ciclo Básico (1° a 4° básico): 12:00 horas.</a:t>
            </a:r>
          </a:p>
          <a:p>
            <a:pPr lvl="1">
              <a:buFontTx/>
              <a:buChar char="-"/>
            </a:pPr>
            <a:r>
              <a:rPr lang="es-MX" sz="2000" dirty="0"/>
              <a:t>Segundo Ciclo Básico (5° a 8° básico): 13:00 horas.</a:t>
            </a:r>
          </a:p>
          <a:p>
            <a:pPr lvl="1">
              <a:buFontTx/>
              <a:buChar char="-"/>
            </a:pPr>
            <a:r>
              <a:rPr lang="es-MX" sz="2000" dirty="0"/>
              <a:t>Ciclo Enseñanza Media </a:t>
            </a:r>
            <a:r>
              <a:rPr lang="es-MX" sz="2000" dirty="0" err="1"/>
              <a:t>I°</a:t>
            </a:r>
            <a:r>
              <a:rPr lang="es-MX" sz="2000" dirty="0"/>
              <a:t> y </a:t>
            </a:r>
            <a:r>
              <a:rPr lang="es-MX" sz="2000" dirty="0" err="1"/>
              <a:t>II°</a:t>
            </a:r>
            <a:r>
              <a:rPr lang="es-MX" sz="2000" dirty="0"/>
              <a:t>: 13:00 horas.</a:t>
            </a:r>
          </a:p>
          <a:p>
            <a:pPr lvl="1">
              <a:buFontTx/>
              <a:buChar char="-"/>
            </a:pPr>
            <a:r>
              <a:rPr lang="es-MX" sz="2000" dirty="0"/>
              <a:t>Ciclo Enseñanza Media </a:t>
            </a:r>
            <a:r>
              <a:rPr lang="es-MX" sz="2000" dirty="0" err="1"/>
              <a:t>III°</a:t>
            </a:r>
            <a:r>
              <a:rPr lang="es-MX" sz="2000" dirty="0"/>
              <a:t> y </a:t>
            </a:r>
            <a:r>
              <a:rPr lang="es-MX" sz="2000" dirty="0" err="1"/>
              <a:t>IV°</a:t>
            </a:r>
            <a:r>
              <a:rPr lang="es-MX" sz="2000" dirty="0"/>
              <a:t>: 14:00 horas. </a:t>
            </a:r>
          </a:p>
          <a:p>
            <a:pPr lvl="1">
              <a:buFontTx/>
              <a:buChar char="-"/>
            </a:pPr>
            <a:r>
              <a:rPr lang="es-MX" sz="2000" dirty="0"/>
              <a:t>Jornada de la tarde (PK a 2° básico): 18:00 horas. </a:t>
            </a:r>
          </a:p>
          <a:p>
            <a:pPr marL="457200" lvl="1" indent="0">
              <a:buNone/>
            </a:pPr>
            <a:endParaRPr lang="es-MX" sz="2000" dirty="0"/>
          </a:p>
          <a:p>
            <a:r>
              <a:rPr lang="es-MX" sz="2000" dirty="0"/>
              <a:t>Los horarios no contemplan tiempo de almuerzo.</a:t>
            </a:r>
          </a:p>
          <a:p>
            <a:endParaRPr lang="es-MX" sz="2000" dirty="0"/>
          </a:p>
          <a:p>
            <a:r>
              <a:rPr lang="es-CL" sz="2000" dirty="0"/>
              <a:t>El uso de uniforme no será obligatorio (flexibilidad)</a:t>
            </a:r>
          </a:p>
          <a:p>
            <a:pPr marL="457200" lvl="1" indent="0">
              <a:buNone/>
            </a:pPr>
            <a:endParaRPr lang="es-MX" dirty="0"/>
          </a:p>
          <a:p>
            <a:pPr marL="0" indent="0">
              <a:buNone/>
            </a:pPr>
            <a:endParaRPr lang="es-CL" dirty="0"/>
          </a:p>
        </p:txBody>
      </p:sp>
    </p:spTree>
    <p:extLst>
      <p:ext uri="{BB962C8B-B14F-4D97-AF65-F5344CB8AC3E}">
        <p14:creationId xmlns:p14="http://schemas.microsoft.com/office/powerpoint/2010/main" val="92277579"/>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690</TotalTime>
  <Words>971</Words>
  <Application>Microsoft Office PowerPoint</Application>
  <PresentationFormat>Panorámica</PresentationFormat>
  <Paragraphs>83</Paragraphs>
  <Slides>12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Calibri</vt:lpstr>
      <vt:lpstr>Symbol</vt:lpstr>
      <vt:lpstr>Trebuchet MS</vt:lpstr>
      <vt:lpstr>Wingdings 3</vt:lpstr>
      <vt:lpstr>Faceta</vt:lpstr>
      <vt:lpstr> Retorno a Clases 2021</vt:lpstr>
      <vt:lpstr> </vt:lpstr>
      <vt:lpstr>Protocolo de seguridad</vt:lpstr>
      <vt:lpstr>Protocolo de seguridad</vt:lpstr>
      <vt:lpstr>Presentación de PowerPoint</vt:lpstr>
      <vt:lpstr>Distribución en las salas de clases </vt:lpstr>
      <vt:lpstr>Organización primera semana de clases “Adaptación y reencuentro 2021”</vt:lpstr>
      <vt:lpstr>Organización de las jornadas presenciales a partir de la segunda semana de clases  </vt:lpstr>
      <vt:lpstr>Organización de la jornada </vt:lpstr>
      <vt:lpstr>Organización de la jornada presencial </vt:lpstr>
      <vt:lpstr>Protocolo al inicio de clases</vt:lpstr>
      <vt:lpstr>Plataforma TEAMS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de retorno a clases presenciales 2021</dc:title>
  <dc:creator>Paulina Soto Urrutia</dc:creator>
  <cp:lastModifiedBy>Maria Paz Ahumada Torres</cp:lastModifiedBy>
  <cp:revision>48</cp:revision>
  <dcterms:created xsi:type="dcterms:W3CDTF">2020-12-02T10:06:34Z</dcterms:created>
  <dcterms:modified xsi:type="dcterms:W3CDTF">2021-02-26T12:24:09Z</dcterms:modified>
</cp:coreProperties>
</file>